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020" r:id="rId1"/>
  </p:sldMasterIdLst>
  <p:notesMasterIdLst>
    <p:notesMasterId r:id="rId31"/>
  </p:notesMasterIdLst>
  <p:sldIdLst>
    <p:sldId id="256" r:id="rId2"/>
    <p:sldId id="322" r:id="rId3"/>
    <p:sldId id="329" r:id="rId4"/>
    <p:sldId id="330" r:id="rId5"/>
    <p:sldId id="285" r:id="rId6"/>
    <p:sldId id="317" r:id="rId7"/>
    <p:sldId id="321" r:id="rId8"/>
    <p:sldId id="316" r:id="rId9"/>
    <p:sldId id="318" r:id="rId10"/>
    <p:sldId id="310" r:id="rId11"/>
    <p:sldId id="312" r:id="rId12"/>
    <p:sldId id="313" r:id="rId13"/>
    <p:sldId id="314" r:id="rId14"/>
    <p:sldId id="315" r:id="rId15"/>
    <p:sldId id="323" r:id="rId16"/>
    <p:sldId id="311" r:id="rId17"/>
    <p:sldId id="325" r:id="rId18"/>
    <p:sldId id="284" r:id="rId19"/>
    <p:sldId id="324" r:id="rId20"/>
    <p:sldId id="270" r:id="rId21"/>
    <p:sldId id="272" r:id="rId22"/>
    <p:sldId id="271" r:id="rId23"/>
    <p:sldId id="286" r:id="rId24"/>
    <p:sldId id="257" r:id="rId25"/>
    <p:sldId id="274" r:id="rId26"/>
    <p:sldId id="319" r:id="rId27"/>
    <p:sldId id="275" r:id="rId28"/>
    <p:sldId id="287" r:id="rId29"/>
    <p:sldId id="289" r:id="rId30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2895" autoAdjust="0"/>
  </p:normalViewPr>
  <p:slideViewPr>
    <p:cSldViewPr>
      <p:cViewPr varScale="1">
        <p:scale>
          <a:sx n="64" d="100"/>
          <a:sy n="64" d="100"/>
        </p:scale>
        <p:origin x="-1470" y="-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e-BY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4FDD0A-86B7-4A30-B6D3-A0A0E287295F}" type="datetimeFigureOut">
              <a:rPr lang="be-BY" smtClean="0"/>
              <a:pPr/>
              <a:t>14.03.2013</a:t>
            </a:fld>
            <a:endParaRPr lang="be-BY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be-BY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be-BY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be-BY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3C5475-6D53-4F21-AA03-C60F0BCC091B}" type="slidenum">
              <a:rPr lang="be-BY" smtClean="0"/>
              <a:pPr/>
              <a:t>‹#›</a:t>
            </a:fld>
            <a:endParaRPr lang="be-BY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be-BY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3C5475-6D53-4F21-AA03-C60F0BCC091B}" type="slidenum">
              <a:rPr lang="be-BY" smtClean="0"/>
              <a:pPr/>
              <a:t>20</a:t>
            </a:fld>
            <a:endParaRPr lang="be-BY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Заголовок 13"/>
          <p:cNvSpPr>
            <a:spLocks noGrp="1"/>
          </p:cNvSpPr>
          <p:nvPr>
            <p:ph type="ctrTitle"/>
          </p:nvPr>
        </p:nvSpPr>
        <p:spPr>
          <a:xfrm>
            <a:off x="1432560" y="359898"/>
            <a:ext cx="7406640" cy="1472184"/>
          </a:xfrm>
        </p:spPr>
        <p:txBody>
          <a:bodyPr anchor="b"/>
          <a:lstStyle>
            <a:lvl1pPr algn="l">
              <a:defRPr/>
            </a:lvl1pPr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22" name="Подзаголовок 21"/>
          <p:cNvSpPr>
            <a:spLocks noGrp="1"/>
          </p:cNvSpPr>
          <p:nvPr>
            <p:ph type="subTitle" idx="1"/>
          </p:nvPr>
        </p:nvSpPr>
        <p:spPr>
          <a:xfrm>
            <a:off x="1432560" y="1850064"/>
            <a:ext cx="7406640" cy="1752600"/>
          </a:xfrm>
        </p:spPr>
        <p:txBody>
          <a:bodyPr tIns="0"/>
          <a:lstStyle>
            <a:lvl1pPr marL="27432" indent="0" algn="l">
              <a:buNone/>
              <a:defRPr sz="26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ru-RU" smtClean="0"/>
              <a:t>Образец подзаголовка</a:t>
            </a:r>
            <a:endParaRPr kumimoji="0" lang="en-US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D17A9732-7258-4079-A84E-708C770AC920}" type="datetime1">
              <a:rPr lang="ru-RU" smtClean="0"/>
              <a:pPr/>
              <a:t>14.03.2013</a:t>
            </a:fld>
            <a:endParaRPr lang="ru-RU"/>
          </a:p>
        </p:txBody>
      </p:sp>
      <p:sp>
        <p:nvSpPr>
          <p:cNvPr id="20" name="Нижний колонтитул 1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ru-RU" smtClean="0"/>
              <a:t>Раздел 3. Лекция 2.</a:t>
            </a:r>
            <a:endParaRPr lang="ru-RU"/>
          </a:p>
        </p:txBody>
      </p:sp>
      <p:sp>
        <p:nvSpPr>
          <p:cNvPr id="10" name="Номер слайда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8" name="Овал 7"/>
          <p:cNvSpPr/>
          <p:nvPr/>
        </p:nvSpPr>
        <p:spPr>
          <a:xfrm>
            <a:off x="921433" y="1413802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Овал 8"/>
          <p:cNvSpPr/>
          <p:nvPr/>
        </p:nvSpPr>
        <p:spPr>
          <a:xfrm>
            <a:off x="1157176" y="1345016"/>
            <a:ext cx="64008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F26EE3AF-8287-41A1-B0F8-1477087553B6}" type="datetime1">
              <a:rPr lang="ru-RU" smtClean="0"/>
              <a:pPr/>
              <a:t>14.03.2013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ru-RU" smtClean="0"/>
              <a:t>Раздел 3. Лекция 2.</a:t>
            </a: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858000" y="274639"/>
            <a:ext cx="1828800" cy="5851525"/>
          </a:xfrm>
        </p:spPr>
        <p:txBody>
          <a:bodyPr vert="eaVert"/>
          <a:lstStyle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1143000" y="274640"/>
            <a:ext cx="5562600" cy="5851525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30529CC-CC9E-4EC2-9C84-21BAB58956FC}" type="datetime1">
              <a:rPr lang="ru-RU" smtClean="0"/>
              <a:pPr/>
              <a:t>14.03.2013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ru-RU" smtClean="0"/>
              <a:t>Раздел 3. Лекция 2.</a:t>
            </a: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F2A64EE7-F1CF-4579-8DA4-C00541C26A09}" type="datetime1">
              <a:rPr lang="ru-RU" smtClean="0"/>
              <a:pPr/>
              <a:t>14.03.2013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ru-RU" smtClean="0"/>
              <a:t>Раздел 3. Лекция 2.</a:t>
            </a: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/>
        </p:nvSpPr>
        <p:spPr>
          <a:xfrm>
            <a:off x="2282890" y="-54"/>
            <a:ext cx="68580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78392" y="2600325"/>
            <a:ext cx="6400800" cy="2286000"/>
          </a:xfrm>
        </p:spPr>
        <p:txBody>
          <a:bodyPr anchor="t"/>
          <a:lstStyle>
            <a:lvl1pPr algn="l">
              <a:lnSpc>
                <a:spcPts val="4500"/>
              </a:lnSpc>
              <a:buNone/>
              <a:defRPr sz="4000" b="1" cap="all"/>
            </a:lvl1pPr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2578392" y="1066800"/>
            <a:ext cx="6400800" cy="1509712"/>
          </a:xfrm>
        </p:spPr>
        <p:txBody>
          <a:bodyPr anchor="b"/>
          <a:lstStyle>
            <a:lvl1pPr marL="18288" indent="0">
              <a:lnSpc>
                <a:spcPts val="2300"/>
              </a:lnSpc>
              <a:spcBef>
                <a:spcPts val="0"/>
              </a:spcBef>
              <a:buNone/>
              <a:defRPr sz="20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F6BBAB1E-30E9-40FE-B3EE-4F2DD2625227}" type="datetime1">
              <a:rPr lang="ru-RU" smtClean="0"/>
              <a:pPr/>
              <a:t>14.03.2013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ru-RU" smtClean="0"/>
              <a:t>Раздел 3. Лекция 2.</a:t>
            </a: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0" name="Прямоугольник 9"/>
          <p:cNvSpPr/>
          <p:nvPr/>
        </p:nvSpPr>
        <p:spPr bwMode="invGray">
          <a:xfrm>
            <a:off x="2286000" y="0"/>
            <a:ext cx="762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Овал 7"/>
          <p:cNvSpPr/>
          <p:nvPr/>
        </p:nvSpPr>
        <p:spPr>
          <a:xfrm>
            <a:off x="2172321" y="2814656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Овал 8"/>
          <p:cNvSpPr/>
          <p:nvPr/>
        </p:nvSpPr>
        <p:spPr>
          <a:xfrm>
            <a:off x="2408064" y="2745870"/>
            <a:ext cx="64008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/>
          <a:lstStyle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143560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527608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A74150C0-CE02-48D9-A206-47321EFC2A6F}" type="datetime1">
              <a:rPr lang="ru-RU" smtClean="0"/>
              <a:pPr/>
              <a:t>14.03.2013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ru-RU" smtClean="0"/>
              <a:t>Раздел 3. Лекция 2.</a:t>
            </a:r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5160336"/>
            <a:ext cx="8229600" cy="1143000"/>
          </a:xfrm>
        </p:spPr>
        <p:txBody>
          <a:bodyPr anchor="ctr"/>
          <a:lstStyle>
            <a:lvl1pPr algn="ctr">
              <a:defRPr sz="4500" b="1" cap="none" baseline="0"/>
            </a:lvl1pPr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3"/>
          </p:nvPr>
        </p:nvSpPr>
        <p:spPr>
          <a:xfrm>
            <a:off x="466344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5" name="Содержимое 4"/>
          <p:cNvSpPr>
            <a:spLocks noGrp="1"/>
          </p:cNvSpPr>
          <p:nvPr>
            <p:ph sz="quarter" idx="2"/>
          </p:nvPr>
        </p:nvSpPr>
        <p:spPr>
          <a:xfrm>
            <a:off x="45720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6344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520D84A-C10E-422E-9395-1F015E0B4DC2}" type="datetime1">
              <a:rPr lang="ru-RU" smtClean="0"/>
              <a:pPr/>
              <a:t>14.03.2013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ru-RU" smtClean="0"/>
              <a:t>Раздел 3. Лекция 2.</a:t>
            </a:r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 anchor="ctr"/>
          <a:lstStyle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D7A94065-BD56-4C12-AF25-F9884550B783}" type="datetime1">
              <a:rPr lang="ru-RU" smtClean="0"/>
              <a:pPr/>
              <a:t>14.03.2013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ru-RU" smtClean="0"/>
              <a:t>Раздел 3. Лекция 2.</a:t>
            </a:r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1014984" y="0"/>
            <a:ext cx="8129016" cy="6858000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89D00131-32C9-45FA-AA46-B9B06FC83C22}" type="datetime1">
              <a:rPr lang="ru-RU" smtClean="0"/>
              <a:pPr/>
              <a:t>14.03.2013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ru-RU" smtClean="0"/>
              <a:t>Раздел 3. Лекция 2.</a:t>
            </a:r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6" name="Прямоугольник 5"/>
          <p:cNvSpPr/>
          <p:nvPr/>
        </p:nvSpPr>
        <p:spPr bwMode="invGray">
          <a:xfrm>
            <a:off x="1014984" y="-54"/>
            <a:ext cx="73152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16778"/>
            <a:ext cx="3810000" cy="1162050"/>
          </a:xfrm>
          <a:ln>
            <a:noFill/>
          </a:ln>
        </p:spPr>
        <p:txBody>
          <a:bodyPr anchor="b"/>
          <a:lstStyle>
            <a:lvl1pPr algn="l">
              <a:lnSpc>
                <a:spcPts val="2000"/>
              </a:lnSpc>
              <a:buNone/>
              <a:defRPr sz="2200" b="1" cap="all" baseline="0"/>
            </a:lvl1pPr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2"/>
          </p:nvPr>
        </p:nvSpPr>
        <p:spPr>
          <a:xfrm>
            <a:off x="457200" y="1406964"/>
            <a:ext cx="3810000" cy="698500"/>
          </a:xfrm>
        </p:spPr>
        <p:txBody>
          <a:bodyPr/>
          <a:lstStyle>
            <a:lvl1pPr marL="4572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1"/>
          </p:nvPr>
        </p:nvSpPr>
        <p:spPr>
          <a:xfrm>
            <a:off x="457200" y="2133600"/>
            <a:ext cx="8153400" cy="39925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36AED86-B8BD-430D-8DB2-9BDA8C0D6C67}" type="datetime1">
              <a:rPr lang="ru-RU" smtClean="0"/>
              <a:pPr/>
              <a:t>14.03.2013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ru-RU" smtClean="0"/>
              <a:t>Раздел 3. Лекция 2.</a:t>
            </a:r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886896" y="1066800"/>
            <a:ext cx="2743200" cy="1981200"/>
          </a:xfrm>
        </p:spPr>
        <p:txBody>
          <a:bodyPr anchor="b">
            <a:noAutofit/>
          </a:bodyPr>
          <a:lstStyle>
            <a:lvl1pPr algn="l">
              <a:buNone/>
              <a:defRPr sz="2100" b="1">
                <a:effectLst/>
              </a:defRPr>
            </a:lvl1pPr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31CE91CC-EC6D-498E-9CAF-26837F37115B}" type="datetime1">
              <a:rPr lang="ru-RU" smtClean="0"/>
              <a:pPr/>
              <a:t>14.03.2013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ru-RU" smtClean="0"/>
              <a:t>Раздел 3. Лекция 2.</a:t>
            </a:r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8" name="Прямоугольник 7"/>
          <p:cNvSpPr/>
          <p:nvPr/>
        </p:nvSpPr>
        <p:spPr>
          <a:xfrm>
            <a:off x="762000" y="1066800"/>
            <a:ext cx="4572000" cy="4572000"/>
          </a:xfrm>
          <a:prstGeom prst="rect">
            <a:avLst/>
          </a:prstGeom>
          <a:solidFill>
            <a:srgbClr val="FFFFFF"/>
          </a:solidFill>
          <a:ln w="88900" cap="sq">
            <a:solidFill>
              <a:srgbClr val="FFFFFF"/>
            </a:solidFill>
            <a:miter lim="800000"/>
          </a:ln>
          <a:effectLst>
            <a:outerShdw blurRad="55500" dist="18500" dir="5400000" algn="tl" rotWithShape="0">
              <a:srgbClr val="000000">
                <a:alpha val="3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635">
            <a:bevelT w="25400" h="19050"/>
            <a:contourClr>
              <a:srgbClr val="969696"/>
            </a:contourClr>
          </a:sp3d>
        </p:spPr>
        <p:txBody>
          <a:bodyPr lIns="91440" tIns="274320" rtlCol="0" anchor="t">
            <a:normAutofit/>
          </a:bodyPr>
          <a:lstStyle>
            <a:extLst/>
          </a:lstStyle>
          <a:p>
            <a:pPr marL="0" indent="-283464" algn="l" rtl="0" eaLnBrk="1" latinLnBrk="0" hangingPunct="1">
              <a:lnSpc>
                <a:spcPts val="3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None/>
            </a:pPr>
            <a:endParaRPr kumimoji="0" lang="en-US" sz="32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838200" y="1143003"/>
            <a:ext cx="4419600" cy="3514531"/>
          </a:xfrm>
          <a:prstGeom prst="roundRect">
            <a:avLst>
              <a:gd name="adj" fmla="val 783"/>
            </a:avLst>
          </a:prstGeom>
          <a:solidFill>
            <a:schemeClr val="bg2"/>
          </a:solidFill>
          <a:ln w="127000">
            <a:noFill/>
            <a:miter lim="800000"/>
          </a:ln>
          <a:effectLst/>
        </p:spPr>
        <p:txBody>
          <a:bodyPr lIns="91440" tIns="274320" anchor="t"/>
          <a:lstStyle>
            <a:lvl1pPr indent="0">
              <a:buNone/>
              <a:defRPr sz="3200"/>
            </a:lvl1pPr>
            <a:extLst/>
          </a:lstStyle>
          <a:p>
            <a:pPr marL="0" algn="l" eaLnBrk="1" latinLnBrk="0" hangingPunct="1"/>
            <a:r>
              <a:rPr kumimoji="0" lang="ru-RU" smtClean="0"/>
              <a:t>Вставка рисунка</a:t>
            </a:r>
            <a:endParaRPr kumimoji="0" lang="en-US" dirty="0"/>
          </a:p>
        </p:txBody>
      </p:sp>
      <p:sp>
        <p:nvSpPr>
          <p:cNvPr id="9" name="Блок-схема: процесс 8"/>
          <p:cNvSpPr/>
          <p:nvPr/>
        </p:nvSpPr>
        <p:spPr>
          <a:xfrm rot="19468671">
            <a:off x="396725" y="954341"/>
            <a:ext cx="685800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shade val="90000"/>
                <a:satMod val="200000"/>
                <a:alpha val="4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0" name="Блок-схема: процесс 9"/>
          <p:cNvSpPr/>
          <p:nvPr/>
        </p:nvSpPr>
        <p:spPr>
          <a:xfrm rot="2103354" flipH="1">
            <a:off x="5003667" y="936786"/>
            <a:ext cx="649224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alpha val="2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8200" y="4800600"/>
            <a:ext cx="4419600" cy="762000"/>
          </a:xfrm>
        </p:spPr>
        <p:txBody>
          <a:bodyPr anchor="ctr"/>
          <a:lstStyle>
            <a:lvl1pPr marL="0" indent="0" algn="l">
              <a:lnSpc>
                <a:spcPts val="1600"/>
              </a:lnSpc>
              <a:spcBef>
                <a:spcPts val="0"/>
              </a:spcBef>
              <a:buNone/>
              <a:defRPr sz="1400">
                <a:solidFill>
                  <a:srgbClr val="777777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ирог 6"/>
          <p:cNvSpPr/>
          <p:nvPr/>
        </p:nvSpPr>
        <p:spPr>
          <a:xfrm>
            <a:off x="-815927" y="-815922"/>
            <a:ext cx="1638887" cy="1638887"/>
          </a:xfrm>
          <a:prstGeom prst="pie">
            <a:avLst>
              <a:gd name="adj1" fmla="val 0"/>
              <a:gd name="adj2" fmla="val 5402120"/>
            </a:avLst>
          </a:prstGeom>
          <a:solidFill>
            <a:schemeClr val="bg2">
              <a:tint val="18000"/>
              <a:satMod val="220000"/>
              <a:alpha val="33000"/>
            </a:schemeClr>
          </a:solidFill>
          <a:ln w="3175" cap="rnd" cmpd="sng" algn="ctr">
            <a:solidFill>
              <a:schemeClr val="bg2">
                <a:shade val="70000"/>
                <a:satMod val="200000"/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Овал 7"/>
          <p:cNvSpPr/>
          <p:nvPr/>
        </p:nvSpPr>
        <p:spPr>
          <a:xfrm>
            <a:off x="168816" y="21102"/>
            <a:ext cx="1702191" cy="1702191"/>
          </a:xfrm>
          <a:prstGeom prst="ellipse">
            <a:avLst/>
          </a:prstGeom>
          <a:noFill/>
          <a:ln w="27305" cap="rnd" cmpd="sng" algn="ctr">
            <a:solidFill>
              <a:schemeClr val="bg2">
                <a:tint val="45000"/>
                <a:satMod val="325000"/>
                <a:alpha val="100000"/>
              </a:schemeClr>
            </a:solidFill>
            <a:prstDash val="solid"/>
          </a:ln>
          <a:effectLst>
            <a:outerShdw blurRad="25400" dist="25400" dir="5400000" algn="tl" rotWithShape="0">
              <a:schemeClr val="bg2">
                <a:shade val="50000"/>
                <a:satMod val="150000"/>
                <a:alpha val="8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1" name="Кольцо 10"/>
          <p:cNvSpPr/>
          <p:nvPr/>
        </p:nvSpPr>
        <p:spPr>
          <a:xfrm rot="2315675">
            <a:off x="182881" y="1055077"/>
            <a:ext cx="1125717" cy="1102624"/>
          </a:xfrm>
          <a:prstGeom prst="donut">
            <a:avLst>
              <a:gd name="adj" fmla="val 11833"/>
            </a:avLst>
          </a:prstGeom>
          <a:gradFill rotWithShape="1">
            <a:gsLst>
              <a:gs pos="0">
                <a:schemeClr val="bg2">
                  <a:tint val="10000"/>
                  <a:shade val="99000"/>
                  <a:satMod val="355000"/>
                  <a:alpha val="70000"/>
                </a:schemeClr>
              </a:gs>
              <a:gs pos="70000">
                <a:schemeClr val="bg2">
                  <a:tint val="6000"/>
                  <a:shade val="100000"/>
                  <a:satMod val="400000"/>
                  <a:alpha val="55000"/>
                </a:schemeClr>
              </a:gs>
              <a:gs pos="100000">
                <a:schemeClr val="bg2">
                  <a:tint val="100000"/>
                  <a:shade val="75000"/>
                  <a:satMod val="370000"/>
                  <a:alpha val="60000"/>
                </a:schemeClr>
              </a:gs>
            </a:gsLst>
            <a:path path="circle">
              <a:fillToRect l="-407500" t="-50000" r="507500" b="150000"/>
            </a:path>
          </a:gradFill>
          <a:ln w="7350" cap="rnd" cmpd="sng" algn="ctr">
            <a:solidFill>
              <a:schemeClr val="bg2">
                <a:shade val="60000"/>
                <a:satMod val="220000"/>
                <a:alpha val="100000"/>
              </a:schemeClr>
            </a:solidFill>
            <a:prstDash val="solid"/>
          </a:ln>
          <a:effectLst>
            <a:outerShdw blurRad="12700" dist="15000" dir="4500000" algn="tl" rotWithShape="0">
              <a:schemeClr val="bg2">
                <a:shade val="10000"/>
                <a:satMod val="200000"/>
                <a:alpha val="3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2" name="Прямоугольник 11"/>
          <p:cNvSpPr/>
          <p:nvPr/>
        </p:nvSpPr>
        <p:spPr>
          <a:xfrm>
            <a:off x="1012873" y="-54"/>
            <a:ext cx="8131127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5" name="Заголовок 4"/>
          <p:cNvSpPr>
            <a:spLocks noGrp="1"/>
          </p:cNvSpPr>
          <p:nvPr>
            <p:ph type="title"/>
          </p:nvPr>
        </p:nvSpPr>
        <p:spPr>
          <a:xfrm>
            <a:off x="1435608" y="274638"/>
            <a:ext cx="7498080" cy="1143000"/>
          </a:xfrm>
          <a:prstGeom prst="rect">
            <a:avLst/>
          </a:prstGeom>
        </p:spPr>
        <p:txBody>
          <a:bodyPr anchor="ctr">
            <a:normAutofit/>
          </a:bodyPr>
          <a:lstStyle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9" name="Текст 8"/>
          <p:cNvSpPr>
            <a:spLocks noGrp="1"/>
          </p:cNvSpPr>
          <p:nvPr>
            <p:ph type="body" idx="1"/>
          </p:nvPr>
        </p:nvSpPr>
        <p:spPr>
          <a:xfrm>
            <a:off x="1435608" y="1447800"/>
            <a:ext cx="7498080" cy="4800600"/>
          </a:xfrm>
          <a:prstGeom prst="rect">
            <a:avLst/>
          </a:prstGeom>
        </p:spPr>
        <p:txBody>
          <a:bodyPr>
            <a:normAutofit/>
          </a:bodyPr>
          <a:lstStyle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  <a:p>
            <a:pPr lvl="1" eaLnBrk="1" latinLnBrk="0" hangingPunct="1"/>
            <a:r>
              <a:rPr kumimoji="0" lang="ru-RU" smtClean="0"/>
              <a:t>Второй уровень</a:t>
            </a:r>
          </a:p>
          <a:p>
            <a:pPr lvl="2" eaLnBrk="1" latinLnBrk="0" hangingPunct="1"/>
            <a:r>
              <a:rPr kumimoji="0" lang="ru-RU" smtClean="0"/>
              <a:t>Третий уровень</a:t>
            </a:r>
          </a:p>
          <a:p>
            <a:pPr lvl="3" eaLnBrk="1" latinLnBrk="0" hangingPunct="1"/>
            <a:r>
              <a:rPr kumimoji="0" lang="ru-RU" smtClean="0"/>
              <a:t>Четвертый уровень</a:t>
            </a:r>
          </a:p>
          <a:p>
            <a:pPr lvl="4" eaLnBrk="1" latinLnBrk="0" hangingPunct="1"/>
            <a:r>
              <a:rPr kumimoji="0" lang="ru-RU" smtClean="0"/>
              <a:t>Пятый уровень</a:t>
            </a:r>
            <a:endParaRPr kumimoji="0" lang="en-US"/>
          </a:p>
        </p:txBody>
      </p:sp>
      <p:sp>
        <p:nvSpPr>
          <p:cNvPr id="24" name="Дата 23"/>
          <p:cNvSpPr>
            <a:spLocks noGrp="1"/>
          </p:cNvSpPr>
          <p:nvPr>
            <p:ph type="dt" sz="half" idx="2"/>
          </p:nvPr>
        </p:nvSpPr>
        <p:spPr>
          <a:xfrm>
            <a:off x="3581400" y="6305550"/>
            <a:ext cx="2133600" cy="476250"/>
          </a:xfrm>
          <a:prstGeom prst="rect">
            <a:avLst/>
          </a:prstGeom>
        </p:spPr>
        <p:txBody>
          <a:bodyPr anchor="b"/>
          <a:lstStyle>
            <a:lvl1pPr algn="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</a:defRPr>
            </a:lvl1pPr>
            <a:extLst/>
          </a:lstStyle>
          <a:p>
            <a:fld id="{85DEC623-765B-4DF1-9417-7A1CFA5FA4B7}" type="datetime1">
              <a:rPr lang="ru-RU" smtClean="0"/>
              <a:pPr/>
              <a:t>14.03.2013</a:t>
            </a:fld>
            <a:endParaRPr lang="ru-RU"/>
          </a:p>
        </p:txBody>
      </p:sp>
      <p:sp>
        <p:nvSpPr>
          <p:cNvPr id="10" name="Нижний колонтитул 9"/>
          <p:cNvSpPr>
            <a:spLocks noGrp="1"/>
          </p:cNvSpPr>
          <p:nvPr>
            <p:ph type="ftr" sz="quarter" idx="3"/>
          </p:nvPr>
        </p:nvSpPr>
        <p:spPr>
          <a:xfrm>
            <a:off x="5715000" y="6305550"/>
            <a:ext cx="2895600" cy="476250"/>
          </a:xfrm>
          <a:prstGeom prst="rect">
            <a:avLst/>
          </a:prstGeom>
        </p:spPr>
        <p:txBody>
          <a:bodyPr anchor="b"/>
          <a:lstStyle>
            <a:lvl1pPr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r>
              <a:rPr lang="ru-RU" smtClean="0"/>
              <a:t>Раздел 3. Лекция 2.</a:t>
            </a:r>
            <a:endParaRPr lang="ru-RU"/>
          </a:p>
        </p:txBody>
      </p:sp>
      <p:sp>
        <p:nvSpPr>
          <p:cNvPr id="22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8613648" y="6305550"/>
            <a:ext cx="457200" cy="476250"/>
          </a:xfrm>
          <a:prstGeom prst="rect">
            <a:avLst/>
          </a:prstGeom>
        </p:spPr>
        <p:txBody>
          <a:bodyPr anchor="b"/>
          <a:lstStyle>
            <a:lvl1pPr algn="ct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5" name="Прямоугольник 14"/>
          <p:cNvSpPr/>
          <p:nvPr/>
        </p:nvSpPr>
        <p:spPr bwMode="invGray">
          <a:xfrm>
            <a:off x="1014984" y="-54"/>
            <a:ext cx="73152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21" r:id="rId1"/>
    <p:sldLayoutId id="2147484022" r:id="rId2"/>
    <p:sldLayoutId id="2147484023" r:id="rId3"/>
    <p:sldLayoutId id="2147484024" r:id="rId4"/>
    <p:sldLayoutId id="2147484025" r:id="rId5"/>
    <p:sldLayoutId id="2147484026" r:id="rId6"/>
    <p:sldLayoutId id="2147484027" r:id="rId7"/>
    <p:sldLayoutId id="2147484028" r:id="rId8"/>
    <p:sldLayoutId id="2147484029" r:id="rId9"/>
    <p:sldLayoutId id="2147484030" r:id="rId10"/>
    <p:sldLayoutId id="2147484031" r:id="rId11"/>
  </p:sldLayoutIdLst>
  <p:hf hdr="0"/>
  <p:txStyles>
    <p:titleStyle>
      <a:lvl1pPr algn="l" rtl="0" eaLnBrk="1" latinLnBrk="0" hangingPunct="1">
        <a:spcBef>
          <a:spcPct val="0"/>
        </a:spcBef>
        <a:buNone/>
        <a:defRPr kumimoji="0" sz="4300" kern="1200">
          <a:solidFill>
            <a:schemeClr val="tx2">
              <a:satMod val="130000"/>
            </a:schemeClr>
          </a:solidFill>
          <a:effectLst>
            <a:outerShdw blurRad="50000" dist="30000" dir="5400000" algn="tl" rotWithShape="0">
              <a:srgbClr val="000000">
                <a:alpha val="30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83464" algn="l" rtl="0" eaLnBrk="1" latinLnBrk="0" hangingPunct="1">
        <a:lnSpc>
          <a:spcPct val="100000"/>
        </a:lnSpc>
        <a:spcBef>
          <a:spcPts val="600"/>
        </a:spcBef>
        <a:buClr>
          <a:schemeClr val="accent1"/>
        </a:buClr>
        <a:buSzPct val="80000"/>
        <a:buFont typeface="Wingdings 2"/>
        <a:buChar char="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37744" algn="l" rtl="0" eaLnBrk="1" latinLnBrk="0" hangingPunct="1">
        <a:lnSpc>
          <a:spcPct val="100000"/>
        </a:lnSpc>
        <a:spcBef>
          <a:spcPts val="550"/>
        </a:spcBef>
        <a:buClr>
          <a:schemeClr val="accent1"/>
        </a:buClr>
        <a:buFont typeface="Verdana"/>
        <a:buChar char="◦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886968" indent="-228600" algn="l" rtl="0" eaLnBrk="1" latinLnBrk="0" hangingPunct="1">
        <a:lnSpc>
          <a:spcPct val="100000"/>
        </a:lnSpc>
        <a:spcBef>
          <a:spcPct val="20000"/>
        </a:spcBef>
        <a:buClr>
          <a:schemeClr val="accent2"/>
        </a:buClr>
        <a:buFont typeface="Wingdings 2"/>
        <a:buChar char="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173736" algn="l" rtl="0" eaLnBrk="1" latinLnBrk="0" hangingPunct="1">
        <a:lnSpc>
          <a:spcPct val="100000"/>
        </a:lnSpc>
        <a:spcBef>
          <a:spcPct val="20000"/>
        </a:spcBef>
        <a:buClr>
          <a:schemeClr val="accent3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298448" indent="-182880" algn="l" rtl="0" eaLnBrk="1" latinLnBrk="0" hangingPunct="1">
        <a:lnSpc>
          <a:spcPct val="100000"/>
        </a:lnSpc>
        <a:spcBef>
          <a:spcPct val="20000"/>
        </a:spcBef>
        <a:buClr>
          <a:schemeClr val="accent4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508760" indent="-182880" algn="l" rtl="0" eaLnBrk="1" latinLnBrk="0" hangingPunct="1">
        <a:lnSpc>
          <a:spcPct val="100000"/>
        </a:lnSpc>
        <a:spcBef>
          <a:spcPct val="20000"/>
        </a:spcBef>
        <a:buClr>
          <a:schemeClr val="accent5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71907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213055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>
                <a:latin typeface="+mn-lt"/>
              </a:rPr>
              <a:t>Темы:</a:t>
            </a:r>
            <a:endParaRPr lang="be-BY" dirty="0">
              <a:latin typeface="+mn-lt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432560" y="1850064"/>
            <a:ext cx="7406640" cy="2221878"/>
          </a:xfrm>
        </p:spPr>
        <p:txBody>
          <a:bodyPr>
            <a:normAutofit/>
          </a:bodyPr>
          <a:lstStyle/>
          <a:p>
            <a:pPr marL="26988" indent="422275">
              <a:buFont typeface="Arial" pitchFamily="34" charset="0"/>
              <a:buChar char="•"/>
              <a:tabLst>
                <a:tab pos="449263" algn="l"/>
                <a:tab pos="539750" algn="l"/>
              </a:tabLst>
            </a:pPr>
            <a:r>
              <a:rPr lang="ru-RU" sz="3000" dirty="0" smtClean="0"/>
              <a:t>ООП в </a:t>
            </a:r>
            <a:r>
              <a:rPr lang="en-US" sz="3000" dirty="0" smtClean="0"/>
              <a:t>C++ Builder</a:t>
            </a:r>
            <a:endParaRPr lang="ru-RU" sz="3000" dirty="0" smtClean="0"/>
          </a:p>
          <a:p>
            <a:pPr marL="26988" indent="422275">
              <a:buFont typeface="Arial" pitchFamily="34" charset="0"/>
              <a:buChar char="•"/>
              <a:tabLst>
                <a:tab pos="449263" algn="l"/>
                <a:tab pos="539750" algn="l"/>
              </a:tabLst>
            </a:pPr>
            <a:r>
              <a:rPr lang="ru-RU" sz="3000" dirty="0" smtClean="0"/>
              <a:t>Вкладка </a:t>
            </a:r>
            <a:r>
              <a:rPr lang="en-US" sz="3000" dirty="0" smtClean="0"/>
              <a:t>Standard</a:t>
            </a:r>
          </a:p>
          <a:p>
            <a:pPr marL="26988" indent="422275">
              <a:buFont typeface="Arial" pitchFamily="34" charset="0"/>
              <a:buChar char="•"/>
              <a:tabLst>
                <a:tab pos="449263" algn="l"/>
                <a:tab pos="539750" algn="l"/>
              </a:tabLst>
            </a:pPr>
            <a:r>
              <a:rPr lang="ru-RU" sz="3000" dirty="0" smtClean="0"/>
              <a:t>Вкладка </a:t>
            </a:r>
            <a:r>
              <a:rPr lang="en-US" sz="3000" dirty="0" smtClean="0"/>
              <a:t>Additional</a:t>
            </a:r>
          </a:p>
          <a:p>
            <a:pPr marL="26988" indent="422275">
              <a:buFont typeface="Arial" pitchFamily="34" charset="0"/>
              <a:buChar char="•"/>
              <a:tabLst>
                <a:tab pos="449263" algn="l"/>
                <a:tab pos="539750" algn="l"/>
              </a:tabLst>
            </a:pPr>
            <a:r>
              <a:rPr lang="ru-RU" sz="3000" dirty="0" smtClean="0"/>
              <a:t>Объект </a:t>
            </a:r>
            <a:r>
              <a:rPr lang="en-US" sz="3000" dirty="0" smtClean="0"/>
              <a:t>Screen</a:t>
            </a:r>
          </a:p>
          <a:p>
            <a:pPr marL="26988" indent="422275">
              <a:buFont typeface="Arial" pitchFamily="34" charset="0"/>
              <a:buChar char="•"/>
              <a:tabLst>
                <a:tab pos="449263" algn="l"/>
                <a:tab pos="539750" algn="l"/>
              </a:tabLst>
            </a:pPr>
            <a:endParaRPr lang="be-BY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85752" y="142852"/>
            <a:ext cx="9001156" cy="857256"/>
          </a:xfrm>
        </p:spPr>
        <p:txBody>
          <a:bodyPr>
            <a:noAutofit/>
          </a:bodyPr>
          <a:lstStyle/>
          <a:p>
            <a:pPr algn="ctr"/>
            <a:r>
              <a:rPr lang="ru-RU" sz="2800" dirty="0" smtClean="0">
                <a:latin typeface="+mn-lt"/>
              </a:rPr>
              <a:t>Пример класса комплексных чисел:</a:t>
            </a:r>
            <a:endParaRPr lang="be-BY" sz="2800" dirty="0">
              <a:latin typeface="+mn-lt"/>
            </a:endParaRP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F7A0E-4952-4613-9A60-DFA1D5EB0116}" type="datetime1">
              <a:rPr lang="ru-RU" smtClean="0"/>
              <a:pPr/>
              <a:t>14.03.2013</a:t>
            </a:fld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10</a:t>
            </a:fld>
            <a:endParaRPr lang="ru-RU"/>
          </a:p>
        </p:txBody>
      </p:sp>
      <p:sp>
        <p:nvSpPr>
          <p:cNvPr id="7" name="Нижний колонтитул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 smtClean="0"/>
              <a:t>Раздел 3. Лекция 2.</a:t>
            </a:r>
            <a:endParaRPr lang="ru-RU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 l="14275" t="19531" r="54429" b="38476"/>
          <a:stretch>
            <a:fillRect/>
          </a:stretch>
        </p:blipFill>
        <p:spPr bwMode="auto">
          <a:xfrm>
            <a:off x="1490198" y="1214422"/>
            <a:ext cx="6439388" cy="48577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85752" y="142852"/>
            <a:ext cx="9001156" cy="857256"/>
          </a:xfrm>
        </p:spPr>
        <p:txBody>
          <a:bodyPr>
            <a:noAutofit/>
          </a:bodyPr>
          <a:lstStyle/>
          <a:p>
            <a:pPr algn="ctr"/>
            <a:r>
              <a:rPr lang="ru-RU" sz="2800" dirty="0" smtClean="0">
                <a:latin typeface="+mn-lt"/>
              </a:rPr>
              <a:t>Объявление класса </a:t>
            </a:r>
            <a:r>
              <a:rPr lang="en-US" sz="2800" dirty="0" smtClean="0">
                <a:latin typeface="+mn-lt"/>
              </a:rPr>
              <a:t>complex</a:t>
            </a:r>
            <a:endParaRPr lang="be-BY" sz="2800" dirty="0">
              <a:latin typeface="+mn-lt"/>
            </a:endParaRP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F7A0E-4952-4613-9A60-DFA1D5EB0116}" type="datetime1">
              <a:rPr lang="ru-RU" smtClean="0"/>
              <a:pPr/>
              <a:t>14.03.2013</a:t>
            </a:fld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11</a:t>
            </a:fld>
            <a:endParaRPr lang="ru-RU"/>
          </a:p>
        </p:txBody>
      </p:sp>
      <p:sp>
        <p:nvSpPr>
          <p:cNvPr id="7" name="Нижний колонтитул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 smtClean="0"/>
              <a:t>Раздел 3. Лекция 2.</a:t>
            </a:r>
            <a:endParaRPr lang="ru-RU" dirty="0"/>
          </a:p>
        </p:txBody>
      </p:sp>
      <p:sp>
        <p:nvSpPr>
          <p:cNvPr id="8" name="Содержимое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be-BY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 l="30198" t="23437" r="23682" b="21875"/>
          <a:stretch>
            <a:fillRect/>
          </a:stretch>
        </p:blipFill>
        <p:spPr bwMode="auto">
          <a:xfrm>
            <a:off x="571472" y="928670"/>
            <a:ext cx="8358246" cy="5572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85752" y="-24"/>
            <a:ext cx="9001156" cy="857256"/>
          </a:xfrm>
        </p:spPr>
        <p:txBody>
          <a:bodyPr>
            <a:noAutofit/>
          </a:bodyPr>
          <a:lstStyle/>
          <a:p>
            <a:pPr algn="ctr"/>
            <a:r>
              <a:rPr lang="ru-RU" sz="2800" dirty="0" smtClean="0">
                <a:latin typeface="+mn-lt"/>
              </a:rPr>
              <a:t>Описание методов</a:t>
            </a:r>
            <a:endParaRPr lang="be-BY" sz="2800" dirty="0">
              <a:latin typeface="+mn-lt"/>
            </a:endParaRP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F7A0E-4952-4613-9A60-DFA1D5EB0116}" type="datetime1">
              <a:rPr lang="ru-RU" smtClean="0"/>
              <a:pPr/>
              <a:t>14.03.2013</a:t>
            </a:fld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12</a:t>
            </a:fld>
            <a:endParaRPr lang="ru-RU"/>
          </a:p>
        </p:txBody>
      </p:sp>
      <p:sp>
        <p:nvSpPr>
          <p:cNvPr id="7" name="Нижний колонтитул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 smtClean="0"/>
              <a:t>Раздел 3. Лекция 2.</a:t>
            </a:r>
            <a:endParaRPr lang="ru-RU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 l="30747" t="23437" r="39055" b="16992"/>
          <a:stretch>
            <a:fillRect/>
          </a:stretch>
        </p:blipFill>
        <p:spPr bwMode="auto">
          <a:xfrm>
            <a:off x="2055275" y="857232"/>
            <a:ext cx="5088493" cy="56436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85752" y="-24"/>
            <a:ext cx="9001156" cy="857256"/>
          </a:xfrm>
        </p:spPr>
        <p:txBody>
          <a:bodyPr>
            <a:noAutofit/>
          </a:bodyPr>
          <a:lstStyle/>
          <a:p>
            <a:pPr algn="ctr"/>
            <a:r>
              <a:rPr lang="ru-RU" sz="2800" dirty="0" smtClean="0">
                <a:latin typeface="+mn-lt"/>
              </a:rPr>
              <a:t>Описание методов</a:t>
            </a:r>
            <a:endParaRPr lang="be-BY" sz="2800" dirty="0">
              <a:latin typeface="+mn-lt"/>
            </a:endParaRP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F7A0E-4952-4613-9A60-DFA1D5EB0116}" type="datetime1">
              <a:rPr lang="ru-RU" smtClean="0"/>
              <a:pPr/>
              <a:t>14.03.2013</a:t>
            </a:fld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13</a:t>
            </a:fld>
            <a:endParaRPr lang="ru-RU"/>
          </a:p>
        </p:txBody>
      </p:sp>
      <p:sp>
        <p:nvSpPr>
          <p:cNvPr id="7" name="Нижний колонтитул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 smtClean="0"/>
              <a:t>Раздел 3. Лекция 2.</a:t>
            </a:r>
            <a:endParaRPr lang="ru-RU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 l="30198" t="23437" r="33016" b="18945"/>
          <a:stretch>
            <a:fillRect/>
          </a:stretch>
        </p:blipFill>
        <p:spPr bwMode="auto">
          <a:xfrm>
            <a:off x="1428728" y="839106"/>
            <a:ext cx="6429420" cy="56617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85752" y="71414"/>
            <a:ext cx="9001156" cy="857256"/>
          </a:xfrm>
        </p:spPr>
        <p:txBody>
          <a:bodyPr>
            <a:noAutofit/>
          </a:bodyPr>
          <a:lstStyle/>
          <a:p>
            <a:pPr algn="ctr"/>
            <a:r>
              <a:rPr lang="ru-RU" sz="2800" dirty="0" smtClean="0">
                <a:latin typeface="+mn-lt"/>
              </a:rPr>
              <a:t>Работа с объектами класса </a:t>
            </a:r>
            <a:r>
              <a:rPr lang="en-US" sz="2800" dirty="0" smtClean="0">
                <a:latin typeface="+mn-lt"/>
              </a:rPr>
              <a:t>complex</a:t>
            </a:r>
            <a:endParaRPr lang="be-BY" sz="2800" dirty="0">
              <a:latin typeface="+mn-lt"/>
            </a:endParaRP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F7A0E-4952-4613-9A60-DFA1D5EB0116}" type="datetime1">
              <a:rPr lang="ru-RU" smtClean="0"/>
              <a:pPr/>
              <a:t>14.03.2013</a:t>
            </a:fld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14</a:t>
            </a:fld>
            <a:endParaRPr lang="ru-RU"/>
          </a:p>
        </p:txBody>
      </p:sp>
      <p:sp>
        <p:nvSpPr>
          <p:cNvPr id="7" name="Нижний колонтитул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 smtClean="0"/>
              <a:t>Раздел 3. Лекция 2.</a:t>
            </a:r>
            <a:endParaRPr lang="ru-RU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 l="30198" t="23437" r="33565" b="21875"/>
          <a:stretch>
            <a:fillRect/>
          </a:stretch>
        </p:blipFill>
        <p:spPr bwMode="auto">
          <a:xfrm>
            <a:off x="1357290" y="928669"/>
            <a:ext cx="6572296" cy="55764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>
                <a:latin typeface="+mn-lt"/>
              </a:rPr>
              <a:t>Вкладка </a:t>
            </a:r>
            <a:r>
              <a:rPr lang="en-US" dirty="0" smtClean="0">
                <a:latin typeface="+mn-lt"/>
              </a:rPr>
              <a:t>Standard</a:t>
            </a:r>
            <a:endParaRPr lang="be-BY" dirty="0">
              <a:latin typeface="+mn-lt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 l="18118" t="10742" r="43448" b="81934"/>
          <a:stretch>
            <a:fillRect/>
          </a:stretch>
        </p:blipFill>
        <p:spPr bwMode="auto">
          <a:xfrm>
            <a:off x="1571603" y="2000240"/>
            <a:ext cx="6667547" cy="71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Овал 4"/>
          <p:cNvSpPr/>
          <p:nvPr/>
        </p:nvSpPr>
        <p:spPr>
          <a:xfrm>
            <a:off x="1643042" y="1928802"/>
            <a:ext cx="785818" cy="571504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e-BY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85752" y="142852"/>
            <a:ext cx="9001156" cy="857256"/>
          </a:xfrm>
        </p:spPr>
        <p:txBody>
          <a:bodyPr>
            <a:noAutofit/>
          </a:bodyPr>
          <a:lstStyle/>
          <a:p>
            <a:pPr algn="ctr"/>
            <a:r>
              <a:rPr lang="ru-RU" sz="2800" dirty="0" smtClean="0">
                <a:latin typeface="+mn-lt"/>
              </a:rPr>
              <a:t>Компоненты</a:t>
            </a:r>
            <a:endParaRPr lang="be-BY" sz="2800" dirty="0">
              <a:latin typeface="+mn-lt"/>
            </a:endParaRP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924692" y="1643050"/>
            <a:ext cx="8362216" cy="4929222"/>
          </a:xfrm>
        </p:spPr>
        <p:txBody>
          <a:bodyPr>
            <a:normAutofit/>
          </a:bodyPr>
          <a:lstStyle/>
          <a:p>
            <a:r>
              <a:rPr lang="en-US" sz="3000" dirty="0" err="1" smtClean="0"/>
              <a:t>MainMenu</a:t>
            </a:r>
            <a:r>
              <a:rPr lang="en-US" sz="3000" dirty="0" smtClean="0"/>
              <a:t> – </a:t>
            </a:r>
            <a:r>
              <a:rPr lang="ru-RU" sz="3000" dirty="0" smtClean="0"/>
              <a:t>главное меню;</a:t>
            </a:r>
          </a:p>
          <a:p>
            <a:r>
              <a:rPr lang="en-US" sz="3000" dirty="0" err="1" smtClean="0"/>
              <a:t>PopupMenu</a:t>
            </a:r>
            <a:r>
              <a:rPr lang="ru-RU" sz="3000" dirty="0" smtClean="0"/>
              <a:t> – контекстное меню;</a:t>
            </a:r>
          </a:p>
          <a:p>
            <a:r>
              <a:rPr lang="en-US" sz="3000" dirty="0" smtClean="0"/>
              <a:t>Label</a:t>
            </a:r>
            <a:r>
              <a:rPr lang="ru-RU" sz="3000" dirty="0" smtClean="0"/>
              <a:t> - метка;</a:t>
            </a:r>
          </a:p>
          <a:p>
            <a:r>
              <a:rPr lang="en-US" sz="3000" dirty="0" smtClean="0"/>
              <a:t>Edit</a:t>
            </a:r>
            <a:r>
              <a:rPr lang="ru-RU" sz="3000" dirty="0" smtClean="0"/>
              <a:t> – окно текста</a:t>
            </a:r>
            <a:r>
              <a:rPr lang="en-US" sz="3000" dirty="0" smtClean="0"/>
              <a:t>;</a:t>
            </a:r>
          </a:p>
          <a:p>
            <a:r>
              <a:rPr lang="en-US" sz="3000" dirty="0" smtClean="0"/>
              <a:t>Memo</a:t>
            </a:r>
            <a:r>
              <a:rPr lang="ru-RU" sz="3000" dirty="0" smtClean="0"/>
              <a:t> – многострочное окно текста</a:t>
            </a:r>
            <a:r>
              <a:rPr lang="en-US" sz="3000" dirty="0" smtClean="0"/>
              <a:t>;</a:t>
            </a:r>
          </a:p>
          <a:p>
            <a:r>
              <a:rPr lang="en-US" sz="3000" dirty="0" smtClean="0"/>
              <a:t>Button</a:t>
            </a:r>
            <a:r>
              <a:rPr lang="ru-RU" sz="3000" dirty="0" smtClean="0"/>
              <a:t> - кнопка</a:t>
            </a:r>
            <a:r>
              <a:rPr lang="en-US" sz="3000" dirty="0" smtClean="0"/>
              <a:t>;</a:t>
            </a:r>
          </a:p>
          <a:p>
            <a:r>
              <a:rPr lang="en-US" sz="3000" dirty="0" err="1" smtClean="0"/>
              <a:t>CheckBox</a:t>
            </a:r>
            <a:r>
              <a:rPr lang="ru-RU" sz="3000" dirty="0" smtClean="0"/>
              <a:t> – индикатор с флажком</a:t>
            </a:r>
            <a:r>
              <a:rPr lang="en-US" sz="3000" dirty="0" smtClean="0"/>
              <a:t>;</a:t>
            </a:r>
          </a:p>
          <a:p>
            <a:endParaRPr lang="be-BY" sz="3000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F7A0E-4952-4613-9A60-DFA1D5EB0116}" type="datetime1">
              <a:rPr lang="ru-RU" smtClean="0"/>
              <a:pPr/>
              <a:t>14.03.2013</a:t>
            </a:fld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16</a:t>
            </a:fld>
            <a:endParaRPr lang="ru-RU"/>
          </a:p>
        </p:txBody>
      </p:sp>
      <p:sp>
        <p:nvSpPr>
          <p:cNvPr id="7" name="Нижний колонтитул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 smtClean="0"/>
              <a:t>Раздел 3. Лекция 2.</a:t>
            </a:r>
            <a:endParaRPr lang="ru-RU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 l="23884" t="13672" r="61566" b="81445"/>
          <a:stretch>
            <a:fillRect/>
          </a:stretch>
        </p:blipFill>
        <p:spPr bwMode="auto">
          <a:xfrm>
            <a:off x="2714612" y="857232"/>
            <a:ext cx="3786214" cy="71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85752" y="142852"/>
            <a:ext cx="9001156" cy="857256"/>
          </a:xfrm>
        </p:spPr>
        <p:txBody>
          <a:bodyPr>
            <a:noAutofit/>
          </a:bodyPr>
          <a:lstStyle/>
          <a:p>
            <a:pPr algn="ctr"/>
            <a:r>
              <a:rPr lang="ru-RU" sz="2800" dirty="0" smtClean="0">
                <a:latin typeface="+mn-lt"/>
              </a:rPr>
              <a:t>Компоненты</a:t>
            </a:r>
            <a:endParaRPr lang="be-BY" sz="2800" dirty="0">
              <a:latin typeface="+mn-lt"/>
            </a:endParaRP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924692" y="1609732"/>
            <a:ext cx="8362216" cy="5105416"/>
          </a:xfrm>
        </p:spPr>
        <p:txBody>
          <a:bodyPr>
            <a:normAutofit/>
          </a:bodyPr>
          <a:lstStyle/>
          <a:p>
            <a:r>
              <a:rPr lang="en-US" sz="3000" dirty="0" err="1" smtClean="0"/>
              <a:t>RadioButton</a:t>
            </a:r>
            <a:r>
              <a:rPr lang="ru-RU" sz="3000" dirty="0" smtClean="0"/>
              <a:t> – кнопка выбора</a:t>
            </a:r>
            <a:r>
              <a:rPr lang="en-US" sz="3000" dirty="0" smtClean="0"/>
              <a:t>;</a:t>
            </a:r>
          </a:p>
          <a:p>
            <a:r>
              <a:rPr lang="en-US" sz="3000" dirty="0" err="1" smtClean="0"/>
              <a:t>ListBox</a:t>
            </a:r>
            <a:r>
              <a:rPr lang="ru-RU" sz="3000" dirty="0" smtClean="0"/>
              <a:t> - список</a:t>
            </a:r>
            <a:r>
              <a:rPr lang="en-US" sz="3000" dirty="0" smtClean="0"/>
              <a:t>;</a:t>
            </a:r>
          </a:p>
          <a:p>
            <a:r>
              <a:rPr lang="en-US" sz="3000" dirty="0" err="1" smtClean="0"/>
              <a:t>ComboBox</a:t>
            </a:r>
            <a:r>
              <a:rPr lang="ru-RU" sz="3000" dirty="0" smtClean="0"/>
              <a:t> – выпадающий список</a:t>
            </a:r>
            <a:r>
              <a:rPr lang="en-US" sz="3000" dirty="0" smtClean="0"/>
              <a:t>;</a:t>
            </a:r>
          </a:p>
          <a:p>
            <a:r>
              <a:rPr lang="en-US" sz="3000" dirty="0" err="1" smtClean="0"/>
              <a:t>ScrollBar</a:t>
            </a:r>
            <a:r>
              <a:rPr lang="ru-RU" sz="3000" dirty="0" smtClean="0"/>
              <a:t> – полоса прокрутки</a:t>
            </a:r>
            <a:r>
              <a:rPr lang="en-US" sz="3000" dirty="0" smtClean="0"/>
              <a:t>;</a:t>
            </a:r>
          </a:p>
          <a:p>
            <a:r>
              <a:rPr lang="en-US" sz="3000" dirty="0" err="1" smtClean="0"/>
              <a:t>GroupBox</a:t>
            </a:r>
            <a:r>
              <a:rPr lang="ru-RU" sz="3000" dirty="0" smtClean="0"/>
              <a:t> – панель группировки компонент</a:t>
            </a:r>
            <a:r>
              <a:rPr lang="en-US" sz="3000" dirty="0" smtClean="0"/>
              <a:t>;</a:t>
            </a:r>
          </a:p>
          <a:p>
            <a:r>
              <a:rPr lang="en-US" sz="3000" dirty="0" err="1" smtClean="0"/>
              <a:t>RadioGroup</a:t>
            </a:r>
            <a:r>
              <a:rPr lang="ru-RU" sz="3000" dirty="0" smtClean="0"/>
              <a:t> – группа индикаторов</a:t>
            </a:r>
            <a:r>
              <a:rPr lang="en-US" sz="3000" dirty="0" smtClean="0"/>
              <a:t>;</a:t>
            </a:r>
          </a:p>
          <a:p>
            <a:r>
              <a:rPr lang="en-US" sz="3000" dirty="0" smtClean="0"/>
              <a:t>Panel</a:t>
            </a:r>
            <a:r>
              <a:rPr lang="ru-RU" sz="3000" dirty="0" smtClean="0"/>
              <a:t> – панель компоновки</a:t>
            </a:r>
            <a:r>
              <a:rPr lang="en-US" sz="3000" dirty="0" smtClean="0"/>
              <a:t>;</a:t>
            </a:r>
          </a:p>
          <a:p>
            <a:r>
              <a:rPr lang="en-US" sz="3000" dirty="0" err="1" smtClean="0"/>
              <a:t>ActionList</a:t>
            </a:r>
            <a:r>
              <a:rPr lang="en-US" sz="3000" dirty="0" smtClean="0"/>
              <a:t>.</a:t>
            </a:r>
            <a:endParaRPr lang="ru-RU" sz="3000" dirty="0" smtClean="0"/>
          </a:p>
          <a:p>
            <a:endParaRPr lang="be-BY" sz="3000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F7A0E-4952-4613-9A60-DFA1D5EB0116}" type="datetime1">
              <a:rPr lang="ru-RU" smtClean="0"/>
              <a:pPr/>
              <a:t>14.03.2013</a:t>
            </a:fld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17</a:t>
            </a:fld>
            <a:endParaRPr lang="ru-RU"/>
          </a:p>
        </p:txBody>
      </p:sp>
      <p:sp>
        <p:nvSpPr>
          <p:cNvPr id="7" name="Нижний колонтитул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 smtClean="0"/>
              <a:t>Раздел 3. Лекция 2.</a:t>
            </a:r>
            <a:endParaRPr lang="ru-RU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 l="38433" t="13672" r="44546" b="81445"/>
          <a:stretch>
            <a:fillRect/>
          </a:stretch>
        </p:blipFill>
        <p:spPr bwMode="auto">
          <a:xfrm>
            <a:off x="2714612" y="857232"/>
            <a:ext cx="4429156" cy="71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>
                <a:latin typeface="+mn-lt"/>
              </a:rPr>
              <a:t>Компонент </a:t>
            </a:r>
            <a:r>
              <a:rPr lang="en-US" dirty="0" err="1" smtClean="0">
                <a:latin typeface="+mn-lt"/>
              </a:rPr>
              <a:t>ActionList</a:t>
            </a:r>
            <a:endParaRPr lang="be-BY" dirty="0">
              <a:latin typeface="+mn-lt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 smtClean="0"/>
              <a:t>Управление работой проекта</a:t>
            </a:r>
            <a:endParaRPr lang="be-BY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 l="18118" t="10742" r="43448" b="81934"/>
          <a:stretch>
            <a:fillRect/>
          </a:stretch>
        </p:blipFill>
        <p:spPr bwMode="auto">
          <a:xfrm>
            <a:off x="1571603" y="2357430"/>
            <a:ext cx="6667547" cy="71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Овал 4"/>
          <p:cNvSpPr/>
          <p:nvPr/>
        </p:nvSpPr>
        <p:spPr>
          <a:xfrm>
            <a:off x="7358082" y="2571744"/>
            <a:ext cx="785818" cy="571504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e-BY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85752" y="142852"/>
            <a:ext cx="9001156" cy="857256"/>
          </a:xfrm>
        </p:spPr>
        <p:txBody>
          <a:bodyPr>
            <a:noAutofit/>
          </a:bodyPr>
          <a:lstStyle/>
          <a:p>
            <a:pPr algn="ctr"/>
            <a:r>
              <a:rPr lang="ru-RU" sz="2800" dirty="0" smtClean="0">
                <a:latin typeface="+mn-lt"/>
              </a:rPr>
              <a:t>Технология проектирования приложения</a:t>
            </a:r>
            <a:endParaRPr lang="be-BY" sz="2800" dirty="0">
              <a:latin typeface="+mn-lt"/>
            </a:endParaRP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571472" y="1142984"/>
            <a:ext cx="8362216" cy="5105416"/>
          </a:xfrm>
        </p:spPr>
        <p:txBody>
          <a:bodyPr>
            <a:normAutofit/>
          </a:bodyPr>
          <a:lstStyle/>
          <a:p>
            <a:r>
              <a:rPr lang="ru-RU" sz="3000" dirty="0" smtClean="0"/>
              <a:t>Составление списка действий, которые будет выполнять приложение;</a:t>
            </a:r>
          </a:p>
          <a:p>
            <a:r>
              <a:rPr lang="ru-RU" sz="3000" dirty="0" smtClean="0"/>
              <a:t>Описание для каждого действия: пиктограмм, «горячих» клавиш, подсказок, надписей, кодов и т.д.;</a:t>
            </a:r>
          </a:p>
          <a:p>
            <a:r>
              <a:rPr lang="ru-RU" sz="3000" dirty="0" smtClean="0"/>
              <a:t>Формирование полос действий – главное меню, кнопки и инструментальные панели;</a:t>
            </a:r>
          </a:p>
          <a:p>
            <a:r>
              <a:rPr lang="ru-RU" sz="3000" dirty="0" smtClean="0"/>
              <a:t>Связь всех компонентов: </a:t>
            </a:r>
          </a:p>
          <a:p>
            <a:pPr>
              <a:buNone/>
            </a:pPr>
            <a:r>
              <a:rPr lang="ru-RU" sz="3000" dirty="0" smtClean="0"/>
              <a:t>   пункт меню/кнопка/инструмент на панели/действие/список пиктограмм.</a:t>
            </a:r>
          </a:p>
          <a:p>
            <a:endParaRPr lang="be-BY" sz="3000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F7A0E-4952-4613-9A60-DFA1D5EB0116}" type="datetime1">
              <a:rPr lang="ru-RU" smtClean="0"/>
              <a:pPr/>
              <a:t>14.03.2013</a:t>
            </a:fld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19</a:t>
            </a:fld>
            <a:endParaRPr lang="ru-RU"/>
          </a:p>
        </p:txBody>
      </p:sp>
      <p:sp>
        <p:nvSpPr>
          <p:cNvPr id="7" name="Нижний колонтитул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 smtClean="0"/>
              <a:t>Раздел 3. Лекция 2.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>
                <a:latin typeface="+mn-lt"/>
              </a:rPr>
              <a:t>Классы и объекты</a:t>
            </a:r>
            <a:endParaRPr lang="be-BY" dirty="0">
              <a:latin typeface="+mn-lt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 smtClean="0"/>
              <a:t>Объектно-ориентированное программирование</a:t>
            </a:r>
            <a:endParaRPr lang="be-BY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85752" y="285728"/>
            <a:ext cx="9001156" cy="857256"/>
          </a:xfrm>
        </p:spPr>
        <p:txBody>
          <a:bodyPr>
            <a:noAutofit/>
          </a:bodyPr>
          <a:lstStyle/>
          <a:p>
            <a:pPr algn="ctr"/>
            <a:r>
              <a:rPr lang="ru-RU" sz="2800" dirty="0" smtClean="0">
                <a:latin typeface="+mn-lt"/>
              </a:rPr>
              <a:t>Создание новых действий в </a:t>
            </a:r>
            <a:r>
              <a:rPr lang="en-US" sz="2800" dirty="0" err="1" smtClean="0">
                <a:latin typeface="+mn-lt"/>
              </a:rPr>
              <a:t>ActionList</a:t>
            </a:r>
            <a:r>
              <a:rPr lang="ru-RU" sz="2800" dirty="0" smtClean="0">
                <a:latin typeface="+mn-lt"/>
              </a:rPr>
              <a:t>: </a:t>
            </a:r>
            <a:br>
              <a:rPr lang="ru-RU" sz="2800" dirty="0" smtClean="0">
                <a:latin typeface="+mn-lt"/>
              </a:rPr>
            </a:br>
            <a:r>
              <a:rPr lang="ru-RU" sz="2800" dirty="0" smtClean="0">
                <a:latin typeface="+mn-lt"/>
              </a:rPr>
              <a:t>стандартных либо пользовательских</a:t>
            </a:r>
            <a:endParaRPr lang="be-BY" sz="2800" dirty="0">
              <a:latin typeface="+mn-lt"/>
            </a:endParaRP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-32" y="2271738"/>
            <a:ext cx="5214974" cy="4800600"/>
          </a:xfrm>
        </p:spPr>
        <p:txBody>
          <a:bodyPr>
            <a:normAutofit/>
          </a:bodyPr>
          <a:lstStyle/>
          <a:p>
            <a:pPr marL="0" indent="354013">
              <a:buNone/>
            </a:pPr>
            <a:r>
              <a:rPr lang="ru-RU" sz="2600" dirty="0" smtClean="0"/>
              <a:t>Каждое внесенное действие имеет тип </a:t>
            </a:r>
            <a:r>
              <a:rPr lang="en-US" sz="2600" dirty="0" err="1" smtClean="0"/>
              <a:t>TAction</a:t>
            </a:r>
            <a:r>
              <a:rPr lang="ru-RU" sz="2600" dirty="0" smtClean="0"/>
              <a:t> и ряд свойств:</a:t>
            </a:r>
          </a:p>
          <a:p>
            <a:r>
              <a:rPr lang="en-US" sz="2600" dirty="0" err="1" smtClean="0"/>
              <a:t>ImageIndex</a:t>
            </a:r>
            <a:endParaRPr lang="en-US" sz="2600" dirty="0" smtClean="0"/>
          </a:p>
          <a:p>
            <a:r>
              <a:rPr lang="en-US" sz="2600" dirty="0" smtClean="0"/>
              <a:t>Name</a:t>
            </a:r>
          </a:p>
          <a:p>
            <a:r>
              <a:rPr lang="en-US" sz="2600" dirty="0" smtClean="0"/>
              <a:t>Caption</a:t>
            </a:r>
          </a:p>
          <a:p>
            <a:r>
              <a:rPr lang="en-US" sz="2600" dirty="0" smtClean="0"/>
              <a:t>Hint</a:t>
            </a:r>
          </a:p>
          <a:p>
            <a:r>
              <a:rPr lang="en-US" sz="2600" dirty="0" err="1" smtClean="0"/>
              <a:t>ShortCut</a:t>
            </a:r>
            <a:endParaRPr lang="en-US" sz="2600" dirty="0" smtClean="0"/>
          </a:p>
          <a:p>
            <a:r>
              <a:rPr lang="ru-RU" sz="2600" dirty="0" smtClean="0"/>
              <a:t>И т.д.</a:t>
            </a:r>
            <a:endParaRPr lang="be-BY" sz="26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 l="14275" t="19531" r="59920" b="39453"/>
          <a:stretch>
            <a:fillRect/>
          </a:stretch>
        </p:blipFill>
        <p:spPr bwMode="auto">
          <a:xfrm>
            <a:off x="2214546" y="3214686"/>
            <a:ext cx="3571900" cy="31919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4"/>
          <a:srcRect l="40661" t="19531" r="40703" b="28711"/>
          <a:stretch>
            <a:fillRect/>
          </a:stretch>
        </p:blipFill>
        <p:spPr bwMode="auto">
          <a:xfrm>
            <a:off x="5857884" y="1500174"/>
            <a:ext cx="3143272" cy="4908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Дата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0F3E97-53DD-4FD6-9303-C5E316BF3420}" type="datetime1">
              <a:rPr lang="ru-RU" smtClean="0"/>
              <a:pPr/>
              <a:t>14.03.2013</a:t>
            </a:fld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20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 smtClean="0"/>
              <a:t>Раздел 3. Лекция 2.</a:t>
            </a:r>
            <a:endParaRPr lang="ru-RU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5"/>
          <a:srcRect l="44473" t="32226" r="40703" b="58985"/>
          <a:stretch>
            <a:fillRect/>
          </a:stretch>
        </p:blipFill>
        <p:spPr bwMode="auto">
          <a:xfrm>
            <a:off x="1142976" y="1214422"/>
            <a:ext cx="3357586" cy="11191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85752" y="71414"/>
            <a:ext cx="9001156" cy="857256"/>
          </a:xfrm>
        </p:spPr>
        <p:txBody>
          <a:bodyPr>
            <a:noAutofit/>
          </a:bodyPr>
          <a:lstStyle/>
          <a:p>
            <a:pPr algn="ctr"/>
            <a:r>
              <a:rPr lang="ru-RU" sz="2800" dirty="0" smtClean="0">
                <a:latin typeface="+mn-lt"/>
              </a:rPr>
              <a:t>Свойства стандартных действий</a:t>
            </a:r>
            <a:endParaRPr lang="be-BY" sz="2800" dirty="0">
              <a:latin typeface="+mn-lt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 l="14323" t="49805" r="61018" b="10071"/>
          <a:stretch>
            <a:fillRect/>
          </a:stretch>
        </p:blipFill>
        <p:spPr bwMode="auto">
          <a:xfrm>
            <a:off x="3571868" y="1071546"/>
            <a:ext cx="4919706" cy="4500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621A6-FBE4-49B5-ABA4-EF1F7A4E7B95}" type="datetime1">
              <a:rPr lang="ru-RU" smtClean="0"/>
              <a:pPr/>
              <a:t>14.03.2013</a:t>
            </a:fld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21</a:t>
            </a:fld>
            <a:endParaRPr lang="ru-RU"/>
          </a:p>
        </p:txBody>
      </p:sp>
      <p:sp>
        <p:nvSpPr>
          <p:cNvPr id="7" name="Нижний колонтитул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Раздел 3. Лекция 2.</a:t>
            </a:r>
            <a:endParaRPr lang="ru-RU"/>
          </a:p>
        </p:txBody>
      </p:sp>
      <p:cxnSp>
        <p:nvCxnSpPr>
          <p:cNvPr id="13" name="Прямая соединительная линия 12"/>
          <p:cNvCxnSpPr/>
          <p:nvPr/>
        </p:nvCxnSpPr>
        <p:spPr>
          <a:xfrm>
            <a:off x="4857752" y="2643182"/>
            <a:ext cx="2214578" cy="1588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Группа 15"/>
          <p:cNvGrpSpPr/>
          <p:nvPr/>
        </p:nvGrpSpPr>
        <p:grpSpPr>
          <a:xfrm>
            <a:off x="571472" y="5715016"/>
            <a:ext cx="4286280" cy="1142984"/>
            <a:chOff x="571472" y="5715016"/>
            <a:chExt cx="4286280" cy="1142984"/>
          </a:xfrm>
        </p:grpSpPr>
        <p:pic>
          <p:nvPicPr>
            <p:cNvPr id="7170" name="Picture 2"/>
            <p:cNvPicPr>
              <a:picLocks noChangeAspect="1" noChangeArrowheads="1"/>
            </p:cNvPicPr>
            <p:nvPr/>
          </p:nvPicPr>
          <p:blipFill>
            <a:blip r:embed="rId3"/>
            <a:srcRect l="14824" t="26367" r="68155" b="66797"/>
            <a:stretch>
              <a:fillRect/>
            </a:stretch>
          </p:blipFill>
          <p:spPr bwMode="auto">
            <a:xfrm>
              <a:off x="714348" y="5715016"/>
              <a:ext cx="4143404" cy="9356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5" name="Овал 14"/>
            <p:cNvSpPr/>
            <p:nvPr/>
          </p:nvSpPr>
          <p:spPr>
            <a:xfrm>
              <a:off x="571472" y="5715016"/>
              <a:ext cx="2071702" cy="1142984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e-BY"/>
            </a:p>
          </p:txBody>
        </p:sp>
      </p:grpSp>
      <p:grpSp>
        <p:nvGrpSpPr>
          <p:cNvPr id="19" name="Группа 18"/>
          <p:cNvGrpSpPr/>
          <p:nvPr/>
        </p:nvGrpSpPr>
        <p:grpSpPr>
          <a:xfrm>
            <a:off x="714348" y="1071546"/>
            <a:ext cx="2786082" cy="4500594"/>
            <a:chOff x="714348" y="1071546"/>
            <a:chExt cx="2786082" cy="4500594"/>
          </a:xfrm>
        </p:grpSpPr>
        <p:pic>
          <p:nvPicPr>
            <p:cNvPr id="18" name="Picture 2"/>
            <p:cNvPicPr>
              <a:picLocks noChangeAspect="1" noChangeArrowheads="1"/>
            </p:cNvPicPr>
            <p:nvPr/>
          </p:nvPicPr>
          <p:blipFill>
            <a:blip r:embed="rId2"/>
            <a:srcRect t="49805" r="86035" b="10071"/>
            <a:stretch>
              <a:fillRect/>
            </a:stretch>
          </p:blipFill>
          <p:spPr bwMode="auto">
            <a:xfrm>
              <a:off x="714348" y="1071546"/>
              <a:ext cx="2786082" cy="45005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cxnSp>
          <p:nvCxnSpPr>
            <p:cNvPr id="9" name="Прямая соединительная линия 8"/>
            <p:cNvCxnSpPr/>
            <p:nvPr/>
          </p:nvCxnSpPr>
          <p:spPr>
            <a:xfrm>
              <a:off x="928662" y="2428868"/>
              <a:ext cx="2214578" cy="1588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Прямая соединительная линия 9"/>
            <p:cNvCxnSpPr/>
            <p:nvPr/>
          </p:nvCxnSpPr>
          <p:spPr>
            <a:xfrm>
              <a:off x="928662" y="3857628"/>
              <a:ext cx="2214578" cy="1588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Прямая соединительная линия 10"/>
            <p:cNvCxnSpPr/>
            <p:nvPr/>
          </p:nvCxnSpPr>
          <p:spPr>
            <a:xfrm>
              <a:off x="928662" y="4071942"/>
              <a:ext cx="2214578" cy="1588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Прямая соединительная линия 11"/>
            <p:cNvCxnSpPr/>
            <p:nvPr/>
          </p:nvCxnSpPr>
          <p:spPr>
            <a:xfrm>
              <a:off x="928662" y="4500570"/>
              <a:ext cx="2214578" cy="1588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Овал 16"/>
            <p:cNvSpPr/>
            <p:nvPr/>
          </p:nvSpPr>
          <p:spPr>
            <a:xfrm>
              <a:off x="714348" y="1428736"/>
              <a:ext cx="1000132" cy="42862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e-BY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85752" y="285728"/>
            <a:ext cx="9001156" cy="857256"/>
          </a:xfrm>
        </p:spPr>
        <p:txBody>
          <a:bodyPr>
            <a:noAutofit/>
          </a:bodyPr>
          <a:lstStyle/>
          <a:p>
            <a:pPr algn="ctr"/>
            <a:r>
              <a:rPr lang="ru-RU" sz="2800" dirty="0" smtClean="0">
                <a:latin typeface="+mn-lt"/>
              </a:rPr>
              <a:t>Свойства и события </a:t>
            </a:r>
            <a:r>
              <a:rPr lang="en-US" sz="2800" dirty="0" err="1" smtClean="0">
                <a:latin typeface="+mn-lt"/>
              </a:rPr>
              <a:t>TAction</a:t>
            </a:r>
            <a:endParaRPr lang="be-BY" sz="2800" dirty="0">
              <a:latin typeface="+mn-lt"/>
            </a:endParaRP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500034" y="1214422"/>
            <a:ext cx="4929222" cy="5357850"/>
          </a:xfrm>
        </p:spPr>
        <p:txBody>
          <a:bodyPr>
            <a:normAutofit lnSpcReduction="10000"/>
          </a:bodyPr>
          <a:lstStyle/>
          <a:p>
            <a:pPr algn="r"/>
            <a:r>
              <a:rPr lang="ru-RU" sz="2600" dirty="0" smtClean="0"/>
              <a:t>Основное событие для каждого объекта </a:t>
            </a:r>
            <a:r>
              <a:rPr lang="en-US" sz="2600" dirty="0" err="1" smtClean="0"/>
              <a:t>TAction</a:t>
            </a:r>
            <a:r>
              <a:rPr lang="en-US" sz="2600" dirty="0" smtClean="0"/>
              <a:t>  </a:t>
            </a:r>
            <a:r>
              <a:rPr lang="ru-RU" sz="2600" dirty="0" smtClean="0"/>
              <a:t>из списка действий – </a:t>
            </a:r>
            <a:r>
              <a:rPr lang="en-US" sz="2600" dirty="0" err="1" smtClean="0"/>
              <a:t>OnExecute</a:t>
            </a:r>
            <a:endParaRPr lang="en-US" sz="2600" dirty="0" smtClean="0"/>
          </a:p>
          <a:p>
            <a:pPr algn="r"/>
            <a:r>
              <a:rPr lang="ru-RU" sz="2600" dirty="0" smtClean="0"/>
              <a:t>Для стандартных действий обработчик этого события писать не нужно - программа сама все сделает автоматически</a:t>
            </a:r>
          </a:p>
          <a:p>
            <a:pPr algn="r"/>
            <a:r>
              <a:rPr lang="ru-RU" sz="2600" dirty="0" smtClean="0"/>
              <a:t>Для «своих» действий необходимо все свойства и события прописывать самостоятельно</a:t>
            </a:r>
            <a:endParaRPr lang="be-BY" sz="2600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2C8F12-1FA0-4A8D-8B91-72F43FAD537D}" type="datetime1">
              <a:rPr lang="ru-RU" smtClean="0"/>
              <a:pPr/>
              <a:t>14.03.2013</a:t>
            </a:fld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22</a:t>
            </a:fld>
            <a:endParaRPr lang="ru-RU"/>
          </a:p>
        </p:txBody>
      </p:sp>
      <p:sp>
        <p:nvSpPr>
          <p:cNvPr id="7" name="Нижний колонтитул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Раздел 3. Лекция 2.</a:t>
            </a:r>
            <a:endParaRPr lang="ru-RU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/>
          <a:srcRect l="14824" t="19531" r="60468" b="37500"/>
          <a:stretch>
            <a:fillRect/>
          </a:stretch>
        </p:blipFill>
        <p:spPr bwMode="auto">
          <a:xfrm>
            <a:off x="5572132" y="2932109"/>
            <a:ext cx="3357586" cy="32829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/>
          <a:srcRect t="50000" r="86237" b="33398"/>
          <a:stretch>
            <a:fillRect/>
          </a:stretch>
        </p:blipFill>
        <p:spPr bwMode="auto">
          <a:xfrm>
            <a:off x="5572132" y="1285859"/>
            <a:ext cx="2286016" cy="15503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85752" y="142852"/>
            <a:ext cx="9001156" cy="857256"/>
          </a:xfrm>
        </p:spPr>
        <p:txBody>
          <a:bodyPr>
            <a:noAutofit/>
          </a:bodyPr>
          <a:lstStyle/>
          <a:p>
            <a:pPr algn="ctr"/>
            <a:r>
              <a:rPr lang="ru-RU" sz="2800" dirty="0" smtClean="0">
                <a:latin typeface="+mn-lt"/>
              </a:rPr>
              <a:t>Технология проектирования приложения</a:t>
            </a:r>
            <a:endParaRPr lang="be-BY" sz="2800" dirty="0">
              <a:latin typeface="+mn-lt"/>
            </a:endParaRP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571472" y="1142984"/>
            <a:ext cx="8362216" cy="5105416"/>
          </a:xfrm>
        </p:spPr>
        <p:txBody>
          <a:bodyPr>
            <a:normAutofit/>
          </a:bodyPr>
          <a:lstStyle/>
          <a:p>
            <a:r>
              <a:rPr lang="ru-RU" sz="3000" dirty="0" smtClean="0"/>
              <a:t>Составление списка действий, которые будет выполнять приложение;</a:t>
            </a:r>
          </a:p>
          <a:p>
            <a:r>
              <a:rPr lang="ru-RU" sz="3000" dirty="0" smtClean="0"/>
              <a:t>Описание для каждого действия: пиктограмм, горячих клавиш, подсказок, надписей, кодов и т.д.;</a:t>
            </a:r>
          </a:p>
          <a:p>
            <a:r>
              <a:rPr lang="ru-RU" sz="3000" dirty="0" smtClean="0"/>
              <a:t>Формирование полос действий – главное меню, кнопки и инструментальные панели;</a:t>
            </a:r>
          </a:p>
          <a:p>
            <a:r>
              <a:rPr lang="ru-RU" sz="3000" dirty="0" smtClean="0"/>
              <a:t>Связь всех компонентов: пункт меню/кнопка/инструмент на панели/действие/список пиктограмм.</a:t>
            </a:r>
          </a:p>
          <a:p>
            <a:endParaRPr lang="be-BY" sz="3000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F7A0E-4952-4613-9A60-DFA1D5EB0116}" type="datetime1">
              <a:rPr lang="ru-RU" smtClean="0"/>
              <a:pPr/>
              <a:t>14.03.2013</a:t>
            </a:fld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23</a:t>
            </a:fld>
            <a:endParaRPr lang="ru-RU"/>
          </a:p>
        </p:txBody>
      </p:sp>
      <p:sp>
        <p:nvSpPr>
          <p:cNvPr id="7" name="Нижний колонтитул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 smtClean="0"/>
              <a:t>Раздел 3. Лекция 2.</a:t>
            </a:r>
            <a:endParaRPr lang="ru-RU" dirty="0"/>
          </a:p>
        </p:txBody>
      </p:sp>
      <p:cxnSp>
        <p:nvCxnSpPr>
          <p:cNvPr id="8" name="Прямая соединительная линия 7"/>
          <p:cNvCxnSpPr/>
          <p:nvPr/>
        </p:nvCxnSpPr>
        <p:spPr>
          <a:xfrm>
            <a:off x="928662" y="1428736"/>
            <a:ext cx="7072362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единительная линия 9"/>
          <p:cNvCxnSpPr/>
          <p:nvPr/>
        </p:nvCxnSpPr>
        <p:spPr>
          <a:xfrm>
            <a:off x="928662" y="1928802"/>
            <a:ext cx="7072362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0"/>
          <p:cNvCxnSpPr/>
          <p:nvPr/>
        </p:nvCxnSpPr>
        <p:spPr>
          <a:xfrm>
            <a:off x="928662" y="2428868"/>
            <a:ext cx="7072362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/>
          <p:cNvCxnSpPr/>
          <p:nvPr/>
        </p:nvCxnSpPr>
        <p:spPr>
          <a:xfrm>
            <a:off x="928662" y="2928934"/>
            <a:ext cx="7072362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/>
          <p:cNvCxnSpPr/>
          <p:nvPr/>
        </p:nvCxnSpPr>
        <p:spPr>
          <a:xfrm>
            <a:off x="928662" y="3357562"/>
            <a:ext cx="7072362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85752" y="71414"/>
            <a:ext cx="9001156" cy="857256"/>
          </a:xfrm>
        </p:spPr>
        <p:txBody>
          <a:bodyPr>
            <a:noAutofit/>
          </a:bodyPr>
          <a:lstStyle/>
          <a:p>
            <a:pPr algn="ctr"/>
            <a:r>
              <a:rPr lang="ru-RU" sz="2800" dirty="0" smtClean="0">
                <a:latin typeface="+mn-lt"/>
              </a:rPr>
              <a:t>Создание простейшего текстового редактора</a:t>
            </a:r>
            <a:endParaRPr lang="be-BY" sz="2800" dirty="0">
              <a:latin typeface="+mn-lt"/>
            </a:endParaRP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be-BY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77A71-9AFF-4A96-AA0B-754C7705C389}" type="datetime1">
              <a:rPr lang="ru-RU" smtClean="0"/>
              <a:pPr/>
              <a:t>14.03.2013</a:t>
            </a:fld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24</a:t>
            </a:fld>
            <a:endParaRPr lang="ru-RU"/>
          </a:p>
        </p:txBody>
      </p:sp>
      <p:sp>
        <p:nvSpPr>
          <p:cNvPr id="7" name="Нижний колонтитул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Раздел 3. Лекция 2.</a:t>
            </a:r>
            <a:endParaRPr lang="ru-RU"/>
          </a:p>
        </p:txBody>
      </p:sp>
      <p:grpSp>
        <p:nvGrpSpPr>
          <p:cNvPr id="15" name="Группа 14"/>
          <p:cNvGrpSpPr/>
          <p:nvPr/>
        </p:nvGrpSpPr>
        <p:grpSpPr>
          <a:xfrm>
            <a:off x="357158" y="1071546"/>
            <a:ext cx="2857520" cy="5429288"/>
            <a:chOff x="357158" y="1071546"/>
            <a:chExt cx="2857520" cy="5429288"/>
          </a:xfrm>
        </p:grpSpPr>
        <p:pic>
          <p:nvPicPr>
            <p:cNvPr id="10242" name="Picture 2"/>
            <p:cNvPicPr>
              <a:picLocks noChangeAspect="1" noChangeArrowheads="1"/>
            </p:cNvPicPr>
            <p:nvPr/>
          </p:nvPicPr>
          <p:blipFill>
            <a:blip r:embed="rId2"/>
            <a:srcRect l="14275" t="10742" r="63763" b="15039"/>
            <a:stretch>
              <a:fillRect/>
            </a:stretch>
          </p:blipFill>
          <p:spPr bwMode="auto">
            <a:xfrm>
              <a:off x="357158" y="1071546"/>
              <a:ext cx="2857520" cy="5429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9" name="Овал 8"/>
            <p:cNvSpPr/>
            <p:nvPr/>
          </p:nvSpPr>
          <p:spPr>
            <a:xfrm>
              <a:off x="2000232" y="1285860"/>
              <a:ext cx="785818" cy="571504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e-BY"/>
            </a:p>
          </p:txBody>
        </p:sp>
      </p:grpSp>
      <p:grpSp>
        <p:nvGrpSpPr>
          <p:cNvPr id="16" name="Группа 15"/>
          <p:cNvGrpSpPr/>
          <p:nvPr/>
        </p:nvGrpSpPr>
        <p:grpSpPr>
          <a:xfrm>
            <a:off x="3500430" y="1071546"/>
            <a:ext cx="2214578" cy="5429288"/>
            <a:chOff x="3500430" y="1071546"/>
            <a:chExt cx="2214578" cy="5429288"/>
          </a:xfrm>
        </p:grpSpPr>
        <p:pic>
          <p:nvPicPr>
            <p:cNvPr id="4" name="Picture 2"/>
            <p:cNvPicPr>
              <a:picLocks noChangeAspect="1" noChangeArrowheads="1"/>
            </p:cNvPicPr>
            <p:nvPr/>
          </p:nvPicPr>
          <p:blipFill>
            <a:blip r:embed="rId3"/>
            <a:srcRect t="32226" r="86274" b="7920"/>
            <a:stretch>
              <a:fillRect/>
            </a:stretch>
          </p:blipFill>
          <p:spPr bwMode="auto">
            <a:xfrm>
              <a:off x="3500430" y="1071546"/>
              <a:ext cx="2214578" cy="5429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0" name="Овал 9"/>
            <p:cNvSpPr/>
            <p:nvPr/>
          </p:nvSpPr>
          <p:spPr>
            <a:xfrm>
              <a:off x="3929058" y="4000504"/>
              <a:ext cx="1357322" cy="571504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e-BY"/>
            </a:p>
          </p:txBody>
        </p:sp>
      </p:grpSp>
      <p:grpSp>
        <p:nvGrpSpPr>
          <p:cNvPr id="17" name="Группа 16"/>
          <p:cNvGrpSpPr/>
          <p:nvPr/>
        </p:nvGrpSpPr>
        <p:grpSpPr>
          <a:xfrm>
            <a:off x="5786446" y="1071546"/>
            <a:ext cx="3143240" cy="1071570"/>
            <a:chOff x="5786446" y="1071546"/>
            <a:chExt cx="3143240" cy="1071570"/>
          </a:xfrm>
        </p:grpSpPr>
        <p:pic>
          <p:nvPicPr>
            <p:cNvPr id="11" name="Picture 2"/>
            <p:cNvPicPr>
              <a:picLocks noChangeAspect="1" noChangeArrowheads="1"/>
            </p:cNvPicPr>
            <p:nvPr/>
          </p:nvPicPr>
          <p:blipFill>
            <a:blip r:embed="rId4"/>
            <a:srcRect l="46120" t="26367" r="29722" b="58985"/>
            <a:stretch>
              <a:fillRect/>
            </a:stretch>
          </p:blipFill>
          <p:spPr bwMode="auto">
            <a:xfrm>
              <a:off x="5786446" y="1071546"/>
              <a:ext cx="3143240" cy="107157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3" name="Овал 12"/>
            <p:cNvSpPr/>
            <p:nvPr/>
          </p:nvSpPr>
          <p:spPr>
            <a:xfrm>
              <a:off x="5786446" y="1357298"/>
              <a:ext cx="3000396" cy="571504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e-BY"/>
            </a:p>
          </p:txBody>
        </p:sp>
      </p:grpSp>
      <p:grpSp>
        <p:nvGrpSpPr>
          <p:cNvPr id="18" name="Группа 17"/>
          <p:cNvGrpSpPr/>
          <p:nvPr/>
        </p:nvGrpSpPr>
        <p:grpSpPr>
          <a:xfrm>
            <a:off x="6119848" y="2143116"/>
            <a:ext cx="2381242" cy="4286280"/>
            <a:chOff x="6119848" y="2143116"/>
            <a:chExt cx="2381242" cy="4286280"/>
          </a:xfrm>
        </p:grpSpPr>
        <p:pic>
          <p:nvPicPr>
            <p:cNvPr id="12" name="Picture 2"/>
            <p:cNvPicPr>
              <a:picLocks noChangeAspect="1" noChangeArrowheads="1"/>
            </p:cNvPicPr>
            <p:nvPr/>
          </p:nvPicPr>
          <p:blipFill>
            <a:blip r:embed="rId5"/>
            <a:srcRect t="49805" r="86274" b="6250"/>
            <a:stretch>
              <a:fillRect/>
            </a:stretch>
          </p:blipFill>
          <p:spPr bwMode="auto">
            <a:xfrm>
              <a:off x="6119848" y="2143116"/>
              <a:ext cx="2381242" cy="42862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4" name="Овал 13"/>
            <p:cNvSpPr/>
            <p:nvPr/>
          </p:nvSpPr>
          <p:spPr>
            <a:xfrm>
              <a:off x="7072330" y="3429000"/>
              <a:ext cx="1357322" cy="571504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e-BY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85752" y="142852"/>
            <a:ext cx="9001156" cy="857256"/>
          </a:xfrm>
        </p:spPr>
        <p:txBody>
          <a:bodyPr>
            <a:noAutofit/>
          </a:bodyPr>
          <a:lstStyle/>
          <a:p>
            <a:pPr algn="ctr"/>
            <a:r>
              <a:rPr lang="ru-RU" sz="2800" dirty="0" smtClean="0">
                <a:latin typeface="+mn-lt"/>
              </a:rPr>
              <a:t>Создание новых кнопок и разделителей </a:t>
            </a:r>
            <a:br>
              <a:rPr lang="ru-RU" sz="2800" dirty="0" smtClean="0">
                <a:latin typeface="+mn-lt"/>
              </a:rPr>
            </a:br>
            <a:r>
              <a:rPr lang="ru-RU" sz="2800" dirty="0" smtClean="0">
                <a:latin typeface="+mn-lt"/>
              </a:rPr>
              <a:t>на панели </a:t>
            </a:r>
            <a:r>
              <a:rPr lang="en-US" sz="2800" dirty="0" err="1" smtClean="0">
                <a:latin typeface="+mn-lt"/>
              </a:rPr>
              <a:t>ToolBar</a:t>
            </a:r>
            <a:endParaRPr lang="be-BY" sz="2800" dirty="0">
              <a:latin typeface="+mn-lt"/>
            </a:endParaRP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be-BY" dirty="0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/>
          <a:srcRect l="14312" t="19726" r="41215" b="33398"/>
          <a:stretch>
            <a:fillRect/>
          </a:stretch>
        </p:blipFill>
        <p:spPr bwMode="auto">
          <a:xfrm>
            <a:off x="1071537" y="1254109"/>
            <a:ext cx="7286677" cy="43180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1B529-01ED-43C8-B844-4DB72923FC48}" type="datetime1">
              <a:rPr lang="ru-RU" smtClean="0"/>
              <a:pPr/>
              <a:t>14.03.2013</a:t>
            </a:fld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25</a:t>
            </a:fld>
            <a:endParaRPr lang="ru-RU"/>
          </a:p>
        </p:txBody>
      </p:sp>
      <p:sp>
        <p:nvSpPr>
          <p:cNvPr id="7" name="Нижний колонтитул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Раздел 3. Лекция 2.</a:t>
            </a:r>
            <a:endParaRPr lang="ru-RU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/>
          <a:srcRect l="41774" t="20508" r="42899" b="35547"/>
          <a:stretch>
            <a:fillRect/>
          </a:stretch>
        </p:blipFill>
        <p:spPr bwMode="auto">
          <a:xfrm>
            <a:off x="6572264" y="2514044"/>
            <a:ext cx="2428893" cy="39153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85752" y="142852"/>
            <a:ext cx="9001156" cy="857256"/>
          </a:xfrm>
        </p:spPr>
        <p:txBody>
          <a:bodyPr>
            <a:noAutofit/>
          </a:bodyPr>
          <a:lstStyle/>
          <a:p>
            <a:pPr algn="ctr"/>
            <a:r>
              <a:rPr lang="ru-RU" sz="2800" dirty="0" smtClean="0">
                <a:latin typeface="+mn-lt"/>
              </a:rPr>
              <a:t>Технология проектирования приложения</a:t>
            </a:r>
            <a:endParaRPr lang="be-BY" sz="2800" dirty="0">
              <a:latin typeface="+mn-lt"/>
            </a:endParaRP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571472" y="1142984"/>
            <a:ext cx="8362216" cy="5105416"/>
          </a:xfrm>
        </p:spPr>
        <p:txBody>
          <a:bodyPr>
            <a:normAutofit/>
          </a:bodyPr>
          <a:lstStyle/>
          <a:p>
            <a:r>
              <a:rPr lang="ru-RU" sz="3000" dirty="0" smtClean="0"/>
              <a:t>Составление списка действий, которые будет выполнять приложение;</a:t>
            </a:r>
          </a:p>
          <a:p>
            <a:r>
              <a:rPr lang="ru-RU" sz="3000" dirty="0" smtClean="0"/>
              <a:t>Описание для каждого действия: пиктограмм, горячих клавиш, подсказок, надписей, кодов и т.д.;</a:t>
            </a:r>
          </a:p>
          <a:p>
            <a:r>
              <a:rPr lang="ru-RU" sz="3000" dirty="0" smtClean="0"/>
              <a:t>Формирование полос действий – главное меню, кнопки и инструментальные панели;</a:t>
            </a:r>
          </a:p>
          <a:p>
            <a:r>
              <a:rPr lang="ru-RU" sz="3000" dirty="0" smtClean="0"/>
              <a:t>Связь всех компонентов: пункт меню/кнопка/инструмент на панели/действие/список пиктограмм.</a:t>
            </a:r>
          </a:p>
          <a:p>
            <a:endParaRPr lang="be-BY" sz="3000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F7A0E-4952-4613-9A60-DFA1D5EB0116}" type="datetime1">
              <a:rPr lang="ru-RU" smtClean="0"/>
              <a:pPr/>
              <a:t>14.03.2013</a:t>
            </a:fld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26</a:t>
            </a:fld>
            <a:endParaRPr lang="ru-RU"/>
          </a:p>
        </p:txBody>
      </p:sp>
      <p:sp>
        <p:nvSpPr>
          <p:cNvPr id="7" name="Нижний колонтитул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 smtClean="0"/>
              <a:t>Раздел 3. Лекция 2.</a:t>
            </a:r>
            <a:endParaRPr lang="ru-RU" dirty="0"/>
          </a:p>
        </p:txBody>
      </p:sp>
      <p:cxnSp>
        <p:nvCxnSpPr>
          <p:cNvPr id="8" name="Прямая соединительная линия 7"/>
          <p:cNvCxnSpPr/>
          <p:nvPr/>
        </p:nvCxnSpPr>
        <p:spPr>
          <a:xfrm>
            <a:off x="928662" y="1428736"/>
            <a:ext cx="7072362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единительная линия 9"/>
          <p:cNvCxnSpPr/>
          <p:nvPr/>
        </p:nvCxnSpPr>
        <p:spPr>
          <a:xfrm>
            <a:off x="928662" y="1928802"/>
            <a:ext cx="7072362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0"/>
          <p:cNvCxnSpPr/>
          <p:nvPr/>
        </p:nvCxnSpPr>
        <p:spPr>
          <a:xfrm>
            <a:off x="928662" y="2428868"/>
            <a:ext cx="7072362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/>
          <p:cNvCxnSpPr/>
          <p:nvPr/>
        </p:nvCxnSpPr>
        <p:spPr>
          <a:xfrm>
            <a:off x="928662" y="2928934"/>
            <a:ext cx="7072362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/>
          <p:cNvCxnSpPr/>
          <p:nvPr/>
        </p:nvCxnSpPr>
        <p:spPr>
          <a:xfrm>
            <a:off x="928662" y="3357562"/>
            <a:ext cx="7072362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единительная линия 13"/>
          <p:cNvCxnSpPr/>
          <p:nvPr/>
        </p:nvCxnSpPr>
        <p:spPr>
          <a:xfrm>
            <a:off x="1000100" y="3857628"/>
            <a:ext cx="7072362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единительная линия 14"/>
          <p:cNvCxnSpPr/>
          <p:nvPr/>
        </p:nvCxnSpPr>
        <p:spPr>
          <a:xfrm>
            <a:off x="1071538" y="4357694"/>
            <a:ext cx="7643866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85752" y="285728"/>
            <a:ext cx="9001156" cy="857256"/>
          </a:xfrm>
        </p:spPr>
        <p:txBody>
          <a:bodyPr>
            <a:noAutofit/>
          </a:bodyPr>
          <a:lstStyle/>
          <a:p>
            <a:pPr algn="ctr"/>
            <a:r>
              <a:rPr lang="ru-RU" sz="2800" dirty="0" smtClean="0">
                <a:latin typeface="+mn-lt"/>
              </a:rPr>
              <a:t>Связь </a:t>
            </a:r>
            <a:r>
              <a:rPr lang="en-US" sz="2800" dirty="0" err="1" smtClean="0">
                <a:latin typeface="+mn-lt"/>
              </a:rPr>
              <a:t>ToolBar</a:t>
            </a:r>
            <a:r>
              <a:rPr lang="en-US" sz="2800" dirty="0" smtClean="0">
                <a:latin typeface="+mn-lt"/>
              </a:rPr>
              <a:t> </a:t>
            </a:r>
            <a:r>
              <a:rPr lang="ru-RU" sz="2800" dirty="0" smtClean="0">
                <a:latin typeface="+mn-lt"/>
              </a:rPr>
              <a:t>с </a:t>
            </a:r>
            <a:r>
              <a:rPr lang="en-US" sz="2800" dirty="0" err="1" smtClean="0">
                <a:latin typeface="+mn-lt"/>
              </a:rPr>
              <a:t>ActionList</a:t>
            </a:r>
            <a:endParaRPr lang="be-BY" sz="2800" dirty="0">
              <a:latin typeface="+mn-lt"/>
            </a:endParaRP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571472" y="1447800"/>
            <a:ext cx="4786346" cy="48006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ru-RU" sz="2800" dirty="0" smtClean="0"/>
              <a:t>	Для каждой кнопки необходимо указать действие</a:t>
            </a:r>
            <a:r>
              <a:rPr lang="be-BY" sz="2800" dirty="0" smtClean="0"/>
              <a:t> из перечня </a:t>
            </a:r>
            <a:r>
              <a:rPr lang="en-US" sz="2800" dirty="0" err="1" smtClean="0"/>
              <a:t>ActionList</a:t>
            </a:r>
            <a:r>
              <a:rPr lang="ru-RU" sz="2800" dirty="0" smtClean="0"/>
              <a:t>. После этого у кнопки появится надпись, подсказка, сочетание горячих клавиш и обработчик события </a:t>
            </a:r>
            <a:r>
              <a:rPr lang="en-US" sz="2800" dirty="0" err="1" smtClean="0"/>
              <a:t>OnExecute</a:t>
            </a:r>
            <a:r>
              <a:rPr lang="ru-RU" sz="2800" dirty="0" smtClean="0"/>
              <a:t>.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 t="19531" r="71450" b="21875"/>
          <a:stretch>
            <a:fillRect/>
          </a:stretch>
        </p:blipFill>
        <p:spPr bwMode="auto">
          <a:xfrm>
            <a:off x="5000628" y="1643050"/>
            <a:ext cx="3714776" cy="4286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F358C-E6E4-45E4-8465-6B68D3D1CEBA}" type="datetime1">
              <a:rPr lang="ru-RU" smtClean="0"/>
              <a:pPr/>
              <a:t>14.03.2013</a:t>
            </a:fld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27</a:t>
            </a:fld>
            <a:endParaRPr lang="ru-RU"/>
          </a:p>
        </p:txBody>
      </p:sp>
      <p:sp>
        <p:nvSpPr>
          <p:cNvPr id="7" name="Нижний колонтитул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Раздел 3. Лекция 2.</a:t>
            </a:r>
            <a:endParaRPr lang="ru-RU"/>
          </a:p>
        </p:txBody>
      </p:sp>
      <p:sp>
        <p:nvSpPr>
          <p:cNvPr id="8" name="Овал 7"/>
          <p:cNvSpPr/>
          <p:nvPr/>
        </p:nvSpPr>
        <p:spPr>
          <a:xfrm>
            <a:off x="6715140" y="2071678"/>
            <a:ext cx="571504" cy="428628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e-BY"/>
          </a:p>
        </p:txBody>
      </p:sp>
      <p:sp>
        <p:nvSpPr>
          <p:cNvPr id="9" name="Овал 8"/>
          <p:cNvSpPr/>
          <p:nvPr/>
        </p:nvSpPr>
        <p:spPr>
          <a:xfrm>
            <a:off x="5143504" y="5072074"/>
            <a:ext cx="1500198" cy="35719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e-BY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85752" y="71414"/>
            <a:ext cx="9001156" cy="857256"/>
          </a:xfrm>
        </p:spPr>
        <p:txBody>
          <a:bodyPr>
            <a:noAutofit/>
          </a:bodyPr>
          <a:lstStyle/>
          <a:p>
            <a:pPr algn="ctr"/>
            <a:r>
              <a:rPr lang="ru-RU" sz="2800" dirty="0" smtClean="0">
                <a:latin typeface="+mn-lt"/>
              </a:rPr>
              <a:t>Связь </a:t>
            </a:r>
            <a:r>
              <a:rPr lang="en-US" sz="2800" dirty="0" err="1" smtClean="0">
                <a:latin typeface="+mn-lt"/>
              </a:rPr>
              <a:t>ToolBar</a:t>
            </a:r>
            <a:r>
              <a:rPr lang="en-US" sz="2800" dirty="0" smtClean="0">
                <a:latin typeface="+mn-lt"/>
              </a:rPr>
              <a:t> </a:t>
            </a:r>
            <a:r>
              <a:rPr lang="ru-RU" sz="2800" dirty="0" smtClean="0">
                <a:latin typeface="+mn-lt"/>
              </a:rPr>
              <a:t>с </a:t>
            </a:r>
            <a:r>
              <a:rPr lang="en-US" sz="2800" dirty="0" err="1" smtClean="0">
                <a:latin typeface="+mn-lt"/>
              </a:rPr>
              <a:t>MainMenu</a:t>
            </a:r>
            <a:endParaRPr lang="be-BY" sz="2800" dirty="0">
              <a:latin typeface="+mn-lt"/>
            </a:endParaRP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214314" y="714356"/>
            <a:ext cx="9001156" cy="4800600"/>
          </a:xfrm>
        </p:spPr>
        <p:txBody>
          <a:bodyPr>
            <a:normAutofit/>
          </a:bodyPr>
          <a:lstStyle/>
          <a:p>
            <a:pPr marL="0" indent="0" algn="ctr">
              <a:buNone/>
              <a:tabLst>
                <a:tab pos="88900" algn="l"/>
              </a:tabLst>
            </a:pPr>
            <a:r>
              <a:rPr lang="ru-RU" sz="2800" dirty="0" smtClean="0"/>
              <a:t>Аналогичные действия с компонентом меню: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F358C-E6E4-45E4-8465-6B68D3D1CEBA}" type="datetime1">
              <a:rPr lang="ru-RU" smtClean="0"/>
              <a:pPr/>
              <a:t>14.03.2013</a:t>
            </a:fld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28</a:t>
            </a:fld>
            <a:endParaRPr lang="ru-RU"/>
          </a:p>
        </p:txBody>
      </p:sp>
      <p:sp>
        <p:nvSpPr>
          <p:cNvPr id="7" name="Нижний колонтитул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Раздел 3. Лекция 2.</a:t>
            </a:r>
            <a:endParaRPr lang="ru-RU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/>
          <a:srcRect t="19531" r="47840" b="6250"/>
          <a:stretch>
            <a:fillRect/>
          </a:stretch>
        </p:blipFill>
        <p:spPr bwMode="auto">
          <a:xfrm>
            <a:off x="1285852" y="1357298"/>
            <a:ext cx="6500858" cy="5200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Овал 8"/>
          <p:cNvSpPr/>
          <p:nvPr/>
        </p:nvSpPr>
        <p:spPr>
          <a:xfrm>
            <a:off x="1357290" y="4786322"/>
            <a:ext cx="1500198" cy="35719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e-BY"/>
          </a:p>
        </p:txBody>
      </p:sp>
      <p:sp>
        <p:nvSpPr>
          <p:cNvPr id="10" name="Овал 9"/>
          <p:cNvSpPr/>
          <p:nvPr/>
        </p:nvSpPr>
        <p:spPr>
          <a:xfrm>
            <a:off x="6000760" y="3071810"/>
            <a:ext cx="1500198" cy="35719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e-BY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/>
          <a:srcRect l="17021" t="23437" r="70351" b="58008"/>
          <a:stretch>
            <a:fillRect/>
          </a:stretch>
        </p:blipFill>
        <p:spPr bwMode="auto">
          <a:xfrm>
            <a:off x="6643703" y="4311105"/>
            <a:ext cx="2391292" cy="19754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85752" y="142852"/>
            <a:ext cx="9001156" cy="857256"/>
          </a:xfrm>
        </p:spPr>
        <p:txBody>
          <a:bodyPr>
            <a:noAutofit/>
          </a:bodyPr>
          <a:lstStyle/>
          <a:p>
            <a:pPr algn="ctr"/>
            <a:r>
              <a:rPr lang="ru-RU" sz="2800" dirty="0" smtClean="0">
                <a:latin typeface="+mn-lt"/>
              </a:rPr>
              <a:t>Технология проектирования приложения</a:t>
            </a:r>
            <a:endParaRPr lang="be-BY" sz="2800" dirty="0">
              <a:latin typeface="+mn-lt"/>
            </a:endParaRP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571472" y="1142984"/>
            <a:ext cx="8362216" cy="5105416"/>
          </a:xfrm>
        </p:spPr>
        <p:txBody>
          <a:bodyPr>
            <a:normAutofit/>
          </a:bodyPr>
          <a:lstStyle/>
          <a:p>
            <a:r>
              <a:rPr lang="ru-RU" sz="3000" dirty="0" smtClean="0"/>
              <a:t>Составление списка действий, которые будет выполнять приложение;</a:t>
            </a:r>
          </a:p>
          <a:p>
            <a:r>
              <a:rPr lang="ru-RU" sz="3000" dirty="0" smtClean="0"/>
              <a:t>Описание для каждого действия: пиктограмм, горячих клавиш, подсказок, надписей, кодов и т.д.;</a:t>
            </a:r>
          </a:p>
          <a:p>
            <a:r>
              <a:rPr lang="ru-RU" sz="3000" dirty="0" smtClean="0"/>
              <a:t>Формирование полос действий – главное меню, кнопки и инструментальные панели;</a:t>
            </a:r>
          </a:p>
          <a:p>
            <a:r>
              <a:rPr lang="ru-RU" sz="3000" dirty="0" smtClean="0"/>
              <a:t>Связь всех компонентов: пункт меню/кнопка/инструмент на панели/действие/список пиктограмм.</a:t>
            </a:r>
          </a:p>
          <a:p>
            <a:endParaRPr lang="be-BY" sz="3000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F7A0E-4952-4613-9A60-DFA1D5EB0116}" type="datetime1">
              <a:rPr lang="ru-RU" smtClean="0"/>
              <a:pPr/>
              <a:t>14.03.2013</a:t>
            </a:fld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29</a:t>
            </a:fld>
            <a:endParaRPr lang="ru-RU"/>
          </a:p>
        </p:txBody>
      </p:sp>
      <p:sp>
        <p:nvSpPr>
          <p:cNvPr id="7" name="Нижний колонтитул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 smtClean="0"/>
              <a:t>Раздел 3. Лекция 2.</a:t>
            </a:r>
            <a:endParaRPr lang="ru-RU" dirty="0"/>
          </a:p>
        </p:txBody>
      </p:sp>
      <p:cxnSp>
        <p:nvCxnSpPr>
          <p:cNvPr id="8" name="Прямая соединительная линия 7"/>
          <p:cNvCxnSpPr/>
          <p:nvPr/>
        </p:nvCxnSpPr>
        <p:spPr>
          <a:xfrm>
            <a:off x="928662" y="1428736"/>
            <a:ext cx="7072362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единительная линия 9"/>
          <p:cNvCxnSpPr/>
          <p:nvPr/>
        </p:nvCxnSpPr>
        <p:spPr>
          <a:xfrm>
            <a:off x="928662" y="1928802"/>
            <a:ext cx="7072362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0"/>
          <p:cNvCxnSpPr/>
          <p:nvPr/>
        </p:nvCxnSpPr>
        <p:spPr>
          <a:xfrm>
            <a:off x="928662" y="2428868"/>
            <a:ext cx="7072362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/>
          <p:cNvCxnSpPr/>
          <p:nvPr/>
        </p:nvCxnSpPr>
        <p:spPr>
          <a:xfrm>
            <a:off x="928662" y="2928934"/>
            <a:ext cx="7072362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/>
          <p:cNvCxnSpPr/>
          <p:nvPr/>
        </p:nvCxnSpPr>
        <p:spPr>
          <a:xfrm>
            <a:off x="928662" y="3357562"/>
            <a:ext cx="7072362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единительная линия 13"/>
          <p:cNvCxnSpPr/>
          <p:nvPr/>
        </p:nvCxnSpPr>
        <p:spPr>
          <a:xfrm>
            <a:off x="928662" y="3857628"/>
            <a:ext cx="7072362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единительная линия 14"/>
          <p:cNvCxnSpPr/>
          <p:nvPr/>
        </p:nvCxnSpPr>
        <p:spPr>
          <a:xfrm>
            <a:off x="928662" y="4357694"/>
            <a:ext cx="7858180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15"/>
          <p:cNvCxnSpPr/>
          <p:nvPr/>
        </p:nvCxnSpPr>
        <p:spPr>
          <a:xfrm>
            <a:off x="928662" y="4857760"/>
            <a:ext cx="5715040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единительная линия 17"/>
          <p:cNvCxnSpPr/>
          <p:nvPr/>
        </p:nvCxnSpPr>
        <p:spPr>
          <a:xfrm>
            <a:off x="1000100" y="5357826"/>
            <a:ext cx="5643602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единительная линия 19"/>
          <p:cNvCxnSpPr/>
          <p:nvPr/>
        </p:nvCxnSpPr>
        <p:spPr>
          <a:xfrm>
            <a:off x="1000100" y="5786454"/>
            <a:ext cx="6929486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-32" y="71414"/>
            <a:ext cx="9001156" cy="857256"/>
          </a:xfrm>
        </p:spPr>
        <p:txBody>
          <a:bodyPr>
            <a:noAutofit/>
          </a:bodyPr>
          <a:lstStyle/>
          <a:p>
            <a:pPr algn="ctr"/>
            <a:r>
              <a:rPr lang="ru-RU" sz="2800" dirty="0" smtClean="0">
                <a:latin typeface="+mn-lt"/>
              </a:rPr>
              <a:t>Иерархия классов в </a:t>
            </a:r>
            <a:r>
              <a:rPr lang="en-US" sz="2800" dirty="0" smtClean="0">
                <a:latin typeface="+mn-lt"/>
              </a:rPr>
              <a:t>C++ Builder</a:t>
            </a:r>
            <a:endParaRPr lang="be-BY" sz="2800" dirty="0">
              <a:latin typeface="+mn-lt"/>
            </a:endParaRP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F7A0E-4952-4613-9A60-DFA1D5EB0116}" type="datetime1">
              <a:rPr lang="ru-RU" smtClean="0"/>
              <a:pPr/>
              <a:t>14.03.2013</a:t>
            </a:fld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3</a:t>
            </a:fld>
            <a:endParaRPr lang="ru-RU"/>
          </a:p>
        </p:txBody>
      </p:sp>
      <p:sp>
        <p:nvSpPr>
          <p:cNvPr id="7" name="Нижний колонтитул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 smtClean="0"/>
              <a:t>Раздел 3. Лекция 2.</a:t>
            </a:r>
            <a:endParaRPr lang="ru-RU" dirty="0"/>
          </a:p>
        </p:txBody>
      </p:sp>
      <p:pic>
        <p:nvPicPr>
          <p:cNvPr id="4" name="Picture 2" descr="http://ib1.keep4u.ru/b/070420/ecc68cf1ac384aa5d0.jpg"/>
          <p:cNvPicPr>
            <a:picLocks noChangeAspect="1" noChangeArrowheads="1"/>
          </p:cNvPicPr>
          <p:nvPr/>
        </p:nvPicPr>
        <p:blipFill>
          <a:blip r:embed="rId2"/>
          <a:srcRect b="54062"/>
          <a:stretch>
            <a:fillRect/>
          </a:stretch>
        </p:blipFill>
        <p:spPr bwMode="auto">
          <a:xfrm>
            <a:off x="214282" y="1357298"/>
            <a:ext cx="8763000" cy="350046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-32" y="71414"/>
            <a:ext cx="9001156" cy="857256"/>
          </a:xfrm>
        </p:spPr>
        <p:txBody>
          <a:bodyPr>
            <a:noAutofit/>
          </a:bodyPr>
          <a:lstStyle/>
          <a:p>
            <a:pPr algn="ctr"/>
            <a:r>
              <a:rPr lang="ru-RU" sz="2800" dirty="0" smtClean="0">
                <a:latin typeface="+mn-lt"/>
              </a:rPr>
              <a:t>Иерархия классов в </a:t>
            </a:r>
            <a:r>
              <a:rPr lang="en-US" sz="2800" dirty="0" smtClean="0">
                <a:latin typeface="+mn-lt"/>
              </a:rPr>
              <a:t>C++ Builder</a:t>
            </a:r>
            <a:endParaRPr lang="be-BY" sz="2800" dirty="0">
              <a:latin typeface="+mn-lt"/>
            </a:endParaRP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F7A0E-4952-4613-9A60-DFA1D5EB0116}" type="datetime1">
              <a:rPr lang="ru-RU" smtClean="0"/>
              <a:pPr/>
              <a:t>14.03.2013</a:t>
            </a:fld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4</a:t>
            </a:fld>
            <a:endParaRPr lang="ru-RU"/>
          </a:p>
        </p:txBody>
      </p:sp>
      <p:sp>
        <p:nvSpPr>
          <p:cNvPr id="7" name="Нижний колонтитул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 smtClean="0"/>
              <a:t>Раздел 3. Лекция 2.</a:t>
            </a:r>
            <a:endParaRPr lang="ru-RU" dirty="0"/>
          </a:p>
        </p:txBody>
      </p:sp>
      <p:pic>
        <p:nvPicPr>
          <p:cNvPr id="68610" name="Picture 2" descr="http://articles.org.ru/docum/java/gl8/gl8-2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2910" y="849801"/>
            <a:ext cx="8001056" cy="593678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85752" y="142852"/>
            <a:ext cx="9001156" cy="857256"/>
          </a:xfrm>
        </p:spPr>
        <p:txBody>
          <a:bodyPr>
            <a:noAutofit/>
          </a:bodyPr>
          <a:lstStyle/>
          <a:p>
            <a:pPr algn="ctr"/>
            <a:r>
              <a:rPr lang="ru-RU" sz="2800" dirty="0" smtClean="0">
                <a:latin typeface="+mn-lt"/>
              </a:rPr>
              <a:t>Дополнения к ООП</a:t>
            </a:r>
            <a:endParaRPr lang="be-BY" sz="2800" dirty="0">
              <a:latin typeface="+mn-lt"/>
            </a:endParaRP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571472" y="1142984"/>
            <a:ext cx="8362216" cy="5105416"/>
          </a:xfrm>
        </p:spPr>
        <p:txBody>
          <a:bodyPr>
            <a:normAutofit lnSpcReduction="10000"/>
          </a:bodyPr>
          <a:lstStyle/>
          <a:p>
            <a:pPr marL="365125" indent="354013" algn="just">
              <a:buNone/>
            </a:pPr>
            <a:r>
              <a:rPr lang="ru-RU" sz="3000" dirty="0" smtClean="0"/>
              <a:t>Отметим появление нового раздела с ключевым словом </a:t>
            </a:r>
            <a:r>
              <a:rPr lang="ru-RU" sz="3000" b="1" dirty="0" smtClean="0">
                <a:solidFill>
                  <a:srgbClr val="002060"/>
                </a:solidFill>
              </a:rPr>
              <a:t>__</a:t>
            </a:r>
            <a:r>
              <a:rPr lang="en-US" sz="3000" b="1" dirty="0" smtClean="0">
                <a:solidFill>
                  <a:srgbClr val="002060"/>
                </a:solidFill>
              </a:rPr>
              <a:t>published</a:t>
            </a:r>
            <a:r>
              <a:rPr lang="ru-RU" sz="3000" dirty="0" smtClean="0"/>
              <a:t> – дополнение для объявления опубликованных элементов класса. </a:t>
            </a:r>
          </a:p>
          <a:p>
            <a:pPr marL="365125" indent="354013" algn="just">
              <a:buNone/>
            </a:pPr>
            <a:r>
              <a:rPr lang="ru-RU" sz="3000" dirty="0" smtClean="0"/>
              <a:t>Этот раздел отличается от </a:t>
            </a:r>
            <a:r>
              <a:rPr lang="en-US" sz="3000" dirty="0" smtClean="0"/>
              <a:t>public </a:t>
            </a:r>
            <a:r>
              <a:rPr lang="ru-RU" sz="3000" dirty="0" smtClean="0"/>
              <a:t>только тем, что компилятор генерирует информацию о свойствах, данных и методах объекта и</a:t>
            </a:r>
            <a:r>
              <a:rPr lang="be-BY" sz="3000" dirty="0" smtClean="0"/>
              <a:t> </a:t>
            </a:r>
            <a:r>
              <a:rPr lang="en-US" sz="3000" dirty="0" smtClean="0"/>
              <a:t>C++ Builder</a:t>
            </a:r>
            <a:r>
              <a:rPr lang="ru-RU" sz="3000" dirty="0" smtClean="0"/>
              <a:t> организует передачу этой информации Инспектору Объектов, который будет отображать их на стадии проектирования приложения.</a:t>
            </a:r>
            <a:endParaRPr lang="en-US" sz="3000" dirty="0" smtClean="0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F7A0E-4952-4613-9A60-DFA1D5EB0116}" type="datetime1">
              <a:rPr lang="ru-RU" smtClean="0"/>
              <a:pPr/>
              <a:t>14.03.2013</a:t>
            </a:fld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5</a:t>
            </a:fld>
            <a:endParaRPr lang="ru-RU"/>
          </a:p>
        </p:txBody>
      </p:sp>
      <p:sp>
        <p:nvSpPr>
          <p:cNvPr id="7" name="Нижний колонтитул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 smtClean="0"/>
              <a:t>Раздел 3. Лекция 2.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85752" y="142852"/>
            <a:ext cx="9001156" cy="857256"/>
          </a:xfrm>
        </p:spPr>
        <p:txBody>
          <a:bodyPr>
            <a:noAutofit/>
          </a:bodyPr>
          <a:lstStyle/>
          <a:p>
            <a:pPr algn="ctr"/>
            <a:r>
              <a:rPr lang="ru-RU" sz="2800" dirty="0" smtClean="0">
                <a:latin typeface="+mn-lt"/>
              </a:rPr>
              <a:t>Дополнения к ООП</a:t>
            </a:r>
            <a:endParaRPr lang="be-BY" sz="2800" dirty="0">
              <a:latin typeface="+mn-lt"/>
            </a:endParaRP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214282" y="928670"/>
            <a:ext cx="8719406" cy="5572164"/>
          </a:xfrm>
        </p:spPr>
        <p:txBody>
          <a:bodyPr>
            <a:normAutofit/>
          </a:bodyPr>
          <a:lstStyle/>
          <a:p>
            <a:pPr marL="4763" indent="354013" algn="just">
              <a:buNone/>
            </a:pPr>
            <a:r>
              <a:rPr lang="en-US" sz="3000" dirty="0" smtClean="0"/>
              <a:t>C++ Builder </a:t>
            </a:r>
            <a:r>
              <a:rPr lang="ru-RU" sz="3000" dirty="0" smtClean="0"/>
              <a:t>использует модификатор </a:t>
            </a:r>
            <a:r>
              <a:rPr lang="en-US" sz="3000" b="1" dirty="0" smtClean="0">
                <a:solidFill>
                  <a:srgbClr val="002060"/>
                </a:solidFill>
              </a:rPr>
              <a:t>__property</a:t>
            </a:r>
            <a:r>
              <a:rPr lang="ru-RU" sz="3000" b="1" dirty="0" smtClean="0">
                <a:solidFill>
                  <a:srgbClr val="002060"/>
                </a:solidFill>
              </a:rPr>
              <a:t> </a:t>
            </a:r>
            <a:r>
              <a:rPr lang="ru-RU" sz="3000" dirty="0" smtClean="0"/>
              <a:t>для объявления </a:t>
            </a:r>
            <a:r>
              <a:rPr lang="ru-RU" sz="3000" i="1" dirty="0" smtClean="0">
                <a:solidFill>
                  <a:srgbClr val="002060"/>
                </a:solidFill>
              </a:rPr>
              <a:t>свойств</a:t>
            </a:r>
            <a:r>
              <a:rPr lang="ru-RU" sz="3000" dirty="0" smtClean="0"/>
              <a:t> классов. </a:t>
            </a:r>
          </a:p>
          <a:p>
            <a:pPr marL="4763" indent="354013" algn="just">
              <a:buNone/>
            </a:pPr>
            <a:r>
              <a:rPr lang="ru-RU" sz="3000" dirty="0" smtClean="0"/>
              <a:t>Синтаксис описания свойства:</a:t>
            </a:r>
          </a:p>
          <a:p>
            <a:pPr marL="4763" indent="-4763" algn="just">
              <a:buNone/>
            </a:pPr>
            <a:endParaRPr lang="ru-RU" sz="600" dirty="0" smtClean="0"/>
          </a:p>
          <a:p>
            <a:pPr marL="4763" indent="-4763" algn="just">
              <a:buNone/>
            </a:pPr>
            <a:r>
              <a:rPr lang="ru-RU" sz="2200" dirty="0" smtClean="0"/>
              <a:t>__</a:t>
            </a:r>
            <a:r>
              <a:rPr lang="en-US" sz="2200" dirty="0" smtClean="0"/>
              <a:t>property</a:t>
            </a:r>
            <a:r>
              <a:rPr lang="ru-RU" sz="2200" dirty="0" smtClean="0"/>
              <a:t> </a:t>
            </a:r>
            <a:r>
              <a:rPr lang="en-US" sz="2200" dirty="0" smtClean="0"/>
              <a:t>&lt;</a:t>
            </a:r>
            <a:r>
              <a:rPr lang="ru-RU" sz="2200" dirty="0" smtClean="0"/>
              <a:t>тип свойства</a:t>
            </a:r>
            <a:r>
              <a:rPr lang="en-US" sz="2200" dirty="0" smtClean="0"/>
              <a:t>&gt;&lt;</a:t>
            </a:r>
            <a:r>
              <a:rPr lang="ru-RU" sz="2200" dirty="0" smtClean="0"/>
              <a:t>имя свойства</a:t>
            </a:r>
            <a:r>
              <a:rPr lang="en-US" sz="2200" dirty="0" smtClean="0"/>
              <a:t>&gt;={&lt;</a:t>
            </a:r>
            <a:r>
              <a:rPr lang="ru-RU" sz="2200" dirty="0" smtClean="0"/>
              <a:t>список атрибутов</a:t>
            </a:r>
            <a:r>
              <a:rPr lang="en-US" sz="2200" dirty="0" smtClean="0"/>
              <a:t>&gt;};</a:t>
            </a:r>
            <a:endParaRPr lang="ru-RU" sz="2200" dirty="0" smtClean="0"/>
          </a:p>
          <a:p>
            <a:pPr marL="4763" indent="-4763" algn="just">
              <a:buNone/>
            </a:pPr>
            <a:endParaRPr lang="ru-RU" sz="600" dirty="0" smtClean="0"/>
          </a:p>
          <a:p>
            <a:pPr marL="4763" indent="354013" algn="just">
              <a:buNone/>
            </a:pPr>
            <a:r>
              <a:rPr lang="ru-RU" sz="3000" dirty="0" smtClean="0"/>
              <a:t>Список атрибутов может содержать следующее:</a:t>
            </a:r>
          </a:p>
          <a:p>
            <a:pPr marL="4763" indent="354013" algn="just"/>
            <a:r>
              <a:rPr lang="en-US" sz="3000" dirty="0" smtClean="0"/>
              <a:t>write </a:t>
            </a:r>
            <a:r>
              <a:rPr lang="ru-RU" sz="3000" dirty="0" smtClean="0"/>
              <a:t>= </a:t>
            </a:r>
            <a:r>
              <a:rPr lang="en-US" sz="3000" dirty="0" smtClean="0"/>
              <a:t>&lt;</a:t>
            </a:r>
            <a:r>
              <a:rPr lang="ru-RU" sz="3000" dirty="0" smtClean="0"/>
              <a:t>метод записи</a:t>
            </a:r>
            <a:r>
              <a:rPr lang="en-US" sz="3000" dirty="0" smtClean="0"/>
              <a:t>&gt;</a:t>
            </a:r>
            <a:r>
              <a:rPr lang="ru-RU" sz="3000" dirty="0" smtClean="0"/>
              <a:t> - определяет способ присваивания значения полю;</a:t>
            </a:r>
          </a:p>
          <a:p>
            <a:pPr marL="4763" indent="354013" algn="just"/>
            <a:r>
              <a:rPr lang="en-US" sz="3000" dirty="0" smtClean="0"/>
              <a:t>read </a:t>
            </a:r>
            <a:r>
              <a:rPr lang="ru-RU" sz="3000" dirty="0" smtClean="0"/>
              <a:t>= </a:t>
            </a:r>
            <a:r>
              <a:rPr lang="en-US" sz="3000" dirty="0" smtClean="0"/>
              <a:t>&lt;</a:t>
            </a:r>
            <a:r>
              <a:rPr lang="ru-RU" sz="3000" dirty="0" smtClean="0"/>
              <a:t>метод чтения</a:t>
            </a:r>
            <a:r>
              <a:rPr lang="en-US" sz="3000" dirty="0" smtClean="0"/>
              <a:t>&gt;</a:t>
            </a:r>
            <a:r>
              <a:rPr lang="ru-RU" sz="3000" dirty="0" smtClean="0"/>
              <a:t> - определяет способ получения значения поля экземпляра класса.</a:t>
            </a:r>
            <a:endParaRPr lang="be-BY" sz="3000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F7A0E-4952-4613-9A60-DFA1D5EB0116}" type="datetime1">
              <a:rPr lang="ru-RU" smtClean="0"/>
              <a:pPr/>
              <a:t>14.03.2013</a:t>
            </a:fld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6</a:t>
            </a:fld>
            <a:endParaRPr lang="ru-RU"/>
          </a:p>
        </p:txBody>
      </p:sp>
      <p:sp>
        <p:nvSpPr>
          <p:cNvPr id="7" name="Нижний колонтитул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 smtClean="0"/>
              <a:t>Раздел 3. Лекция 2.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-32" y="71414"/>
            <a:ext cx="9001156" cy="857256"/>
          </a:xfrm>
        </p:spPr>
        <p:txBody>
          <a:bodyPr>
            <a:noAutofit/>
          </a:bodyPr>
          <a:lstStyle/>
          <a:p>
            <a:pPr algn="ctr"/>
            <a:r>
              <a:rPr lang="ru-RU" sz="3200" dirty="0" smtClean="0">
                <a:latin typeface="+mn-lt"/>
              </a:rPr>
              <a:t>Родители компонентов – </a:t>
            </a:r>
            <a:r>
              <a:rPr lang="en-US" sz="3200" dirty="0" smtClean="0">
                <a:latin typeface="+mn-lt"/>
              </a:rPr>
              <a:t>Parent</a:t>
            </a:r>
            <a:endParaRPr lang="be-BY" sz="3200" dirty="0">
              <a:latin typeface="+mn-lt"/>
            </a:endParaRP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214282" y="1357298"/>
            <a:ext cx="8719406" cy="5572164"/>
          </a:xfrm>
        </p:spPr>
        <p:txBody>
          <a:bodyPr>
            <a:noAutofit/>
          </a:bodyPr>
          <a:lstStyle/>
          <a:p>
            <a:pPr marL="4763" indent="354013" algn="just">
              <a:buNone/>
            </a:pPr>
            <a:r>
              <a:rPr lang="ru-RU" sz="3100" dirty="0" smtClean="0"/>
              <a:t>Оконный компонент – форма, панель и т.д., включающий в себя как контейнер другие компоненты называется </a:t>
            </a:r>
            <a:r>
              <a:rPr lang="ru-RU" sz="3100" i="1" dirty="0" smtClean="0">
                <a:solidFill>
                  <a:srgbClr val="002060"/>
                </a:solidFill>
              </a:rPr>
              <a:t>родительским</a:t>
            </a:r>
            <a:r>
              <a:rPr lang="ru-RU" sz="3100" dirty="0" smtClean="0"/>
              <a:t>. Родителя компонента можно узнать по свойству </a:t>
            </a:r>
            <a:r>
              <a:rPr lang="en-US" sz="3100" b="1" dirty="0" smtClean="0">
                <a:solidFill>
                  <a:srgbClr val="002060"/>
                </a:solidFill>
              </a:rPr>
              <a:t>Parent</a:t>
            </a:r>
            <a:r>
              <a:rPr lang="ru-RU" sz="3100" dirty="0" smtClean="0"/>
              <a:t>, например: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F7A0E-4952-4613-9A60-DFA1D5EB0116}" type="datetime1">
              <a:rPr lang="ru-RU" smtClean="0"/>
              <a:pPr/>
              <a:t>14.03.2013</a:t>
            </a:fld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7</a:t>
            </a:fld>
            <a:endParaRPr lang="ru-RU"/>
          </a:p>
        </p:txBody>
      </p:sp>
      <p:sp>
        <p:nvSpPr>
          <p:cNvPr id="7" name="Нижний колонтитул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 smtClean="0"/>
              <a:t>Раздел 3. Лекция 2.</a:t>
            </a:r>
            <a:endParaRPr lang="ru-RU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 l="32943" t="61524" r="41801" b="35546"/>
          <a:stretch>
            <a:fillRect/>
          </a:stretch>
        </p:blipFill>
        <p:spPr bwMode="auto">
          <a:xfrm>
            <a:off x="214282" y="4000504"/>
            <a:ext cx="8763061" cy="571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-32" y="71414"/>
            <a:ext cx="9001156" cy="857256"/>
          </a:xfrm>
        </p:spPr>
        <p:txBody>
          <a:bodyPr>
            <a:noAutofit/>
          </a:bodyPr>
          <a:lstStyle/>
          <a:p>
            <a:pPr algn="ctr"/>
            <a:r>
              <a:rPr lang="ru-RU" sz="3200" dirty="0" smtClean="0">
                <a:latin typeface="+mn-lt"/>
              </a:rPr>
              <a:t>Владельцы компонентов – </a:t>
            </a:r>
            <a:r>
              <a:rPr lang="en-US" sz="3200" dirty="0" smtClean="0">
                <a:latin typeface="+mn-lt"/>
              </a:rPr>
              <a:t>Owner</a:t>
            </a:r>
            <a:endParaRPr lang="be-BY" sz="3200" dirty="0">
              <a:latin typeface="+mn-lt"/>
            </a:endParaRP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214282" y="1357298"/>
            <a:ext cx="8719406" cy="5572164"/>
          </a:xfrm>
        </p:spPr>
        <p:txBody>
          <a:bodyPr>
            <a:noAutofit/>
          </a:bodyPr>
          <a:lstStyle/>
          <a:p>
            <a:pPr marL="4763" indent="354013" algn="just">
              <a:buNone/>
            </a:pPr>
            <a:r>
              <a:rPr lang="ru-RU" sz="3100" i="1" dirty="0" smtClean="0">
                <a:solidFill>
                  <a:srgbClr val="002060"/>
                </a:solidFill>
              </a:rPr>
              <a:t>Владелец</a:t>
            </a:r>
            <a:r>
              <a:rPr lang="ru-RU" sz="3100" dirty="0" smtClean="0"/>
              <a:t> компонента – это тот компонент, при уничтожении которого уничтожается и данный компонент. При создании форма автоматически становится владельцем всех компонентов, размещенных на ней. Владение применимо и к невидимым компонентам.</a:t>
            </a:r>
            <a:endParaRPr lang="be-BY" sz="3100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F7A0E-4952-4613-9A60-DFA1D5EB0116}" type="datetime1">
              <a:rPr lang="ru-RU" smtClean="0"/>
              <a:pPr/>
              <a:t>14.03.2013</a:t>
            </a:fld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8</a:t>
            </a:fld>
            <a:endParaRPr lang="ru-RU"/>
          </a:p>
        </p:txBody>
      </p:sp>
      <p:sp>
        <p:nvSpPr>
          <p:cNvPr id="7" name="Нижний колонтитул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 smtClean="0"/>
              <a:t>Раздел 3. Лекция 2.</a:t>
            </a:r>
            <a:endParaRPr lang="ru-RU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 l="32943" t="65430" r="42350" b="31374"/>
          <a:stretch>
            <a:fillRect/>
          </a:stretch>
        </p:blipFill>
        <p:spPr bwMode="auto">
          <a:xfrm>
            <a:off x="214282" y="4429132"/>
            <a:ext cx="8840453" cy="642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-32" y="71414"/>
            <a:ext cx="9001156" cy="857256"/>
          </a:xfrm>
        </p:spPr>
        <p:txBody>
          <a:bodyPr>
            <a:noAutofit/>
          </a:bodyPr>
          <a:lstStyle/>
          <a:p>
            <a:pPr algn="ctr"/>
            <a:r>
              <a:rPr lang="ru-RU" sz="2800" dirty="0" smtClean="0">
                <a:latin typeface="+mn-lt"/>
              </a:rPr>
              <a:t>Страница</a:t>
            </a:r>
            <a:r>
              <a:rPr lang="be-BY" sz="2800" dirty="0" smtClean="0">
                <a:latin typeface="+mn-lt"/>
              </a:rPr>
              <a:t> </a:t>
            </a:r>
            <a:r>
              <a:rPr lang="en-US" sz="2800" dirty="0" smtClean="0">
                <a:latin typeface="+mn-lt"/>
              </a:rPr>
              <a:t>Diagram</a:t>
            </a:r>
            <a:r>
              <a:rPr lang="ru-RU" sz="2800" dirty="0" smtClean="0">
                <a:latin typeface="+mn-lt"/>
              </a:rPr>
              <a:t> редактора кода</a:t>
            </a:r>
            <a:endParaRPr lang="be-BY" sz="2800" dirty="0">
              <a:latin typeface="+mn-lt"/>
            </a:endParaRP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214282" y="857232"/>
            <a:ext cx="4429156" cy="2071702"/>
          </a:xfrm>
        </p:spPr>
        <p:txBody>
          <a:bodyPr>
            <a:noAutofit/>
          </a:bodyPr>
          <a:lstStyle/>
          <a:p>
            <a:pPr marL="4763" indent="354013" algn="r">
              <a:buNone/>
            </a:pPr>
            <a:r>
              <a:rPr lang="ru-RU" sz="2600" dirty="0" smtClean="0"/>
              <a:t>Используется для отображения и документирования связей между компонентами в виде диаграммы.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F7A0E-4952-4613-9A60-DFA1D5EB0116}" type="datetime1">
              <a:rPr lang="ru-RU" smtClean="0"/>
              <a:pPr/>
              <a:t>14.03.2013</a:t>
            </a:fld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9</a:t>
            </a:fld>
            <a:endParaRPr lang="ru-RU"/>
          </a:p>
        </p:txBody>
      </p:sp>
      <p:sp>
        <p:nvSpPr>
          <p:cNvPr id="7" name="Нижний колонтитул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 smtClean="0"/>
              <a:t>Раздел 3. Лекция 2.</a:t>
            </a:r>
            <a:endParaRPr lang="ru-RU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 l="20315" t="32226" r="48389" b="41406"/>
          <a:stretch>
            <a:fillRect/>
          </a:stretch>
        </p:blipFill>
        <p:spPr bwMode="auto">
          <a:xfrm>
            <a:off x="4770407" y="1000108"/>
            <a:ext cx="4373593" cy="20717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 l="48353" t="36328" r="14861" b="27539"/>
          <a:stretch>
            <a:fillRect/>
          </a:stretch>
        </p:blipFill>
        <p:spPr bwMode="auto">
          <a:xfrm>
            <a:off x="1214414" y="3071810"/>
            <a:ext cx="6215106" cy="34322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Солнцестояние">
  <a:themeElements>
    <a:clrScheme name="Метро">
      <a:dk1>
        <a:sysClr val="windowText" lastClr="000000"/>
      </a:dk1>
      <a:lt1>
        <a:sysClr val="window" lastClr="FFFFFF"/>
      </a:lt1>
      <a:dk2>
        <a:srgbClr val="4E5B6F"/>
      </a:dk2>
      <a:lt2>
        <a:srgbClr val="D6ECFF"/>
      </a:lt2>
      <a:accent1>
        <a:srgbClr val="7FD13B"/>
      </a:accent1>
      <a:accent2>
        <a:srgbClr val="EA157A"/>
      </a:accent2>
      <a:accent3>
        <a:srgbClr val="FEB80A"/>
      </a:accent3>
      <a:accent4>
        <a:srgbClr val="00ADDC"/>
      </a:accent4>
      <a:accent5>
        <a:srgbClr val="738AC8"/>
      </a:accent5>
      <a:accent6>
        <a:srgbClr val="1AB39F"/>
      </a:accent6>
      <a:hlink>
        <a:srgbClr val="EB8803"/>
      </a:hlink>
      <a:folHlink>
        <a:srgbClr val="5F7791"/>
      </a:folHlink>
    </a:clrScheme>
    <a:fontScheme name="Поток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Солнцестояние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53000"/>
              </a:schemeClr>
            </a:gs>
            <a:gs pos="50000">
              <a:schemeClr val="phClr">
                <a:tint val="42000"/>
                <a:satMod val="255000"/>
              </a:schemeClr>
            </a:gs>
            <a:gs pos="97000">
              <a:schemeClr val="phClr">
                <a:tint val="53000"/>
                <a:satMod val="260000"/>
              </a:schemeClr>
            </a:gs>
            <a:gs pos="100000">
              <a:schemeClr val="phClr">
                <a:tint val="56000"/>
                <a:satMod val="275000"/>
              </a:schemeClr>
            </a:gs>
          </a:gsLst>
          <a:path path="circle">
            <a:fillToRect l="50000" t="50000" r="50000" b="50000"/>
          </a:path>
        </a:gradFill>
        <a:gradFill rotWithShape="1">
          <a:gsLst>
            <a:gs pos="0">
              <a:schemeClr val="phClr">
                <a:tint val="92000"/>
                <a:satMod val="170000"/>
              </a:schemeClr>
            </a:gs>
            <a:gs pos="15000">
              <a:schemeClr val="phClr">
                <a:tint val="92000"/>
                <a:shade val="99000"/>
                <a:satMod val="170000"/>
              </a:schemeClr>
            </a:gs>
            <a:gs pos="62000">
              <a:schemeClr val="phClr">
                <a:tint val="96000"/>
                <a:shade val="80000"/>
                <a:satMod val="170000"/>
              </a:schemeClr>
            </a:gs>
            <a:gs pos="97000">
              <a:schemeClr val="phClr">
                <a:tint val="98000"/>
                <a:shade val="63000"/>
                <a:satMod val="170000"/>
              </a:schemeClr>
            </a:gs>
            <a:gs pos="100000">
              <a:schemeClr val="phClr">
                <a:shade val="62000"/>
                <a:satMod val="170000"/>
              </a:schemeClr>
            </a:gs>
          </a:gsLst>
          <a:path path="circle">
            <a:fillToRect l="50000" t="50000" r="50000" b="5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 contourW="12700">
            <a:bevelT w="0" h="0"/>
            <a:contourClr>
              <a:schemeClr val="phClr">
                <a:shade val="80000"/>
              </a:schemeClr>
            </a:contourClr>
          </a:sp3d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5400000"/>
            </a:lightRig>
          </a:scene3d>
          <a:sp3d contourW="12700">
            <a:bevelT w="25400" h="50800" prst="angle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355000"/>
              </a:schemeClr>
            </a:gs>
            <a:gs pos="40000">
              <a:schemeClr val="phClr">
                <a:tint val="85000"/>
                <a:satMod val="320000"/>
              </a:schemeClr>
            </a:gs>
            <a:gs pos="100000">
              <a:schemeClr val="phClr">
                <a:shade val="55000"/>
                <a:satMod val="300000"/>
              </a:schemeClr>
            </a:gs>
          </a:gsLst>
          <a:path path="circle">
            <a:fillToRect l="-24500" t="-20000" r="124500" b="12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"/>
                <a:satMod val="300000"/>
              </a:schemeClr>
              <a:schemeClr val="phClr">
                <a:tint val="90000"/>
                <a:satMod val="225000"/>
              </a:schemeClr>
            </a:duotone>
          </a:blip>
          <a:tile tx="0" ty="0" sx="90000" sy="90000" flip="xy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Solstice</Template>
  <TotalTime>912</TotalTime>
  <Words>844</Words>
  <PresentationFormat>Экран (4:3)</PresentationFormat>
  <Paragraphs>168</Paragraphs>
  <Slides>29</Slides>
  <Notes>1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29</vt:i4>
      </vt:variant>
    </vt:vector>
  </HeadingPairs>
  <TitlesOfParts>
    <vt:vector size="30" baseType="lpstr">
      <vt:lpstr>Солнцестояние</vt:lpstr>
      <vt:lpstr>Темы:</vt:lpstr>
      <vt:lpstr>Классы и объекты</vt:lpstr>
      <vt:lpstr>Иерархия классов в C++ Builder</vt:lpstr>
      <vt:lpstr>Иерархия классов в C++ Builder</vt:lpstr>
      <vt:lpstr>Дополнения к ООП</vt:lpstr>
      <vt:lpstr>Дополнения к ООП</vt:lpstr>
      <vt:lpstr>Родители компонентов – Parent</vt:lpstr>
      <vt:lpstr>Владельцы компонентов – Owner</vt:lpstr>
      <vt:lpstr>Страница Diagram редактора кода</vt:lpstr>
      <vt:lpstr>Пример класса комплексных чисел:</vt:lpstr>
      <vt:lpstr>Объявление класса complex</vt:lpstr>
      <vt:lpstr>Описание методов</vt:lpstr>
      <vt:lpstr>Описание методов</vt:lpstr>
      <vt:lpstr>Работа с объектами класса complex</vt:lpstr>
      <vt:lpstr>Вкладка Standard</vt:lpstr>
      <vt:lpstr>Компоненты</vt:lpstr>
      <vt:lpstr>Компоненты</vt:lpstr>
      <vt:lpstr>Компонент ActionList</vt:lpstr>
      <vt:lpstr>Технология проектирования приложения</vt:lpstr>
      <vt:lpstr>Создание новых действий в ActionList:  стандартных либо пользовательских</vt:lpstr>
      <vt:lpstr>Свойства стандартных действий</vt:lpstr>
      <vt:lpstr>Свойства и события TAction</vt:lpstr>
      <vt:lpstr>Технология проектирования приложения</vt:lpstr>
      <vt:lpstr>Создание простейшего текстового редактора</vt:lpstr>
      <vt:lpstr>Создание новых кнопок и разделителей  на панели ToolBar</vt:lpstr>
      <vt:lpstr>Технология проектирования приложения</vt:lpstr>
      <vt:lpstr>Связь ToolBar с ActionList</vt:lpstr>
      <vt:lpstr>Связь ToolBar с MainMenu</vt:lpstr>
      <vt:lpstr>Технология проектирования приложения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Раздел 3</dc:title>
  <cp:lastModifiedBy>Надя</cp:lastModifiedBy>
  <cp:revision>121</cp:revision>
  <dcterms:modified xsi:type="dcterms:W3CDTF">2013-03-14T19:04:42Z</dcterms:modified>
</cp:coreProperties>
</file>